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6595" r:id="rId5"/>
  </p:sldMasterIdLst>
  <p:notesMasterIdLst>
    <p:notesMasterId r:id="rId23"/>
  </p:notesMasterIdLst>
  <p:sldIdLst>
    <p:sldId id="388" r:id="rId6"/>
    <p:sldId id="392" r:id="rId7"/>
    <p:sldId id="391" r:id="rId8"/>
    <p:sldId id="396" r:id="rId9"/>
    <p:sldId id="394" r:id="rId10"/>
    <p:sldId id="397" r:id="rId11"/>
    <p:sldId id="400" r:id="rId12"/>
    <p:sldId id="399" r:id="rId13"/>
    <p:sldId id="401" r:id="rId14"/>
    <p:sldId id="402" r:id="rId15"/>
    <p:sldId id="393" r:id="rId16"/>
    <p:sldId id="403" r:id="rId17"/>
    <p:sldId id="404" r:id="rId18"/>
    <p:sldId id="405" r:id="rId19"/>
    <p:sldId id="406" r:id="rId20"/>
    <p:sldId id="390" r:id="rId21"/>
    <p:sldId id="38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30" userDrawn="1">
          <p15:clr>
            <a:srgbClr val="A4A3A4"/>
          </p15:clr>
        </p15:guide>
        <p15:guide id="2" orient="horz" pos="3888" userDrawn="1">
          <p15:clr>
            <a:srgbClr val="A4A3A4"/>
          </p15:clr>
        </p15:guide>
        <p15:guide id="3" pos="576" userDrawn="1">
          <p15:clr>
            <a:srgbClr val="A4A3A4"/>
          </p15:clr>
        </p15:guide>
        <p15:guide id="4" pos="71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59"/>
    <a:srgbClr val="8000FF"/>
    <a:srgbClr val="8E499B"/>
    <a:srgbClr val="4B2D91"/>
    <a:srgbClr val="643CBE"/>
    <a:srgbClr val="5F5FF5"/>
    <a:srgbClr val="C8C8FF"/>
    <a:srgbClr val="918CFF"/>
    <a:srgbClr val="148ADE"/>
    <a:srgbClr val="FABE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4" autoAdjust="0"/>
    <p:restoredTop sz="76716" autoAdjust="0"/>
  </p:normalViewPr>
  <p:slideViewPr>
    <p:cSldViewPr snapToGrid="0" showGuides="1">
      <p:cViewPr varScale="1">
        <p:scale>
          <a:sx n="26" d="100"/>
          <a:sy n="26" d="100"/>
        </p:scale>
        <p:origin x="-1368" y="-104"/>
      </p:cViewPr>
      <p:guideLst>
        <p:guide orient="horz" pos="545"/>
        <p:guide orient="horz" pos="3888"/>
        <p:guide pos="576"/>
        <p:guide pos="7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5" d="100"/>
        <a:sy n="335"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5498D241-0AB7-BC44-80E8-F0A20AF46E9E}" type="datetimeFigureOut">
              <a:rPr lang="en-US" smtClean="0"/>
              <a:pPr/>
              <a:t>3/17/14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3E7143C0-4F23-B545-9533-520B5A87CA1E}" type="slidenum">
              <a:rPr lang="en-US" smtClean="0"/>
              <a:pPr/>
              <a:t>‹#›</a:t>
            </a:fld>
            <a:endParaRPr lang="en-US" dirty="0"/>
          </a:p>
        </p:txBody>
      </p:sp>
    </p:spTree>
    <p:extLst>
      <p:ext uri="{BB962C8B-B14F-4D97-AF65-F5344CB8AC3E}">
        <p14:creationId xmlns:p14="http://schemas.microsoft.com/office/powerpoint/2010/main" val="407758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Arial"/>
                <a:ea typeface="+mn-ea"/>
                <a:cs typeface="+mn-cs"/>
              </a:rPr>
              <a:t>Learn how to use the newly released Workers &amp; Processors systems to process, modify, aggregate, or analyze your data efficiently. You will learn about these new features of ArcGIS API for JavaScript and see demonstrations of what you can do with them.</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a:t>
            </a:fld>
            <a:endParaRPr lang="en-US" dirty="0"/>
          </a:p>
        </p:txBody>
      </p:sp>
    </p:spTree>
    <p:extLst>
      <p:ext uri="{BB962C8B-B14F-4D97-AF65-F5344CB8AC3E}">
        <p14:creationId xmlns:p14="http://schemas.microsoft.com/office/powerpoint/2010/main" val="427040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2</a:t>
            </a:fld>
            <a:endParaRPr lang="en-US" dirty="0"/>
          </a:p>
        </p:txBody>
      </p:sp>
    </p:spTree>
    <p:extLst>
      <p:ext uri="{BB962C8B-B14F-4D97-AF65-F5344CB8AC3E}">
        <p14:creationId xmlns:p14="http://schemas.microsoft.com/office/powerpoint/2010/main" val="30174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Worker</a:t>
            </a:r>
          </a:p>
          <a:p>
            <a:r>
              <a:rPr lang="en-US" dirty="0" smtClean="0"/>
              <a:t>•</a:t>
            </a:r>
            <a:r>
              <a:rPr lang="en-US" baseline="0" dirty="0" smtClean="0"/>
              <a:t> Shared workers</a:t>
            </a:r>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3</a:t>
            </a:fld>
            <a:endParaRPr lang="en-US" dirty="0"/>
          </a:p>
        </p:txBody>
      </p:sp>
    </p:spTree>
    <p:extLst>
      <p:ext uri="{BB962C8B-B14F-4D97-AF65-F5344CB8AC3E}">
        <p14:creationId xmlns:p14="http://schemas.microsoft.com/office/powerpoint/2010/main" val="4070822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5</a:t>
            </a:fld>
            <a:endParaRPr lang="en-US" dirty="0"/>
          </a:p>
        </p:txBody>
      </p:sp>
    </p:spTree>
    <p:extLst>
      <p:ext uri="{BB962C8B-B14F-4D97-AF65-F5344CB8AC3E}">
        <p14:creationId xmlns:p14="http://schemas.microsoft.com/office/powerpoint/2010/main" val="1643118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16</a:t>
            </a:fld>
            <a:endParaRPr lang="en-US" dirty="0"/>
          </a:p>
        </p:txBody>
      </p:sp>
    </p:spTree>
    <p:extLst>
      <p:ext uri="{BB962C8B-B14F-4D97-AF65-F5344CB8AC3E}">
        <p14:creationId xmlns:p14="http://schemas.microsoft.com/office/powerpoint/2010/main" val="2319939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7143C0-4F23-B545-9533-520B5A87CA1E}" type="slidenum">
              <a:rPr lang="en-US" smtClean="0"/>
              <a:pPr/>
              <a:t>17</a:t>
            </a:fld>
            <a:endParaRPr lang="en-US" dirty="0"/>
          </a:p>
        </p:txBody>
      </p:sp>
    </p:spTree>
    <p:extLst>
      <p:ext uri="{BB962C8B-B14F-4D97-AF65-F5344CB8AC3E}">
        <p14:creationId xmlns:p14="http://schemas.microsoft.com/office/powerpoint/2010/main" val="3682435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defRPr>
            </a:lvl1pPr>
          </a:lstStyle>
          <a:p>
            <a:r>
              <a:rPr lang="en-US" dirty="0" smtClean="0"/>
              <a:t>Presentation Title</a:t>
            </a:r>
            <a:endParaRPr lang="en-US" dirty="0"/>
          </a:p>
        </p:txBody>
      </p:sp>
      <p:sp>
        <p:nvSpPr>
          <p:cNvPr id="3" name="Subtitle 2"/>
          <p:cNvSpPr>
            <a:spLocks noGrp="1"/>
          </p:cNvSpPr>
          <p:nvPr>
            <p:ph type="subTitle" idx="1" hasCustomPrompt="1"/>
          </p:nvPr>
        </p:nvSpPr>
        <p:spPr bwMode="white">
          <a:xfrm>
            <a:off x="1828800" y="3465218"/>
            <a:ext cx="8534401" cy="914400"/>
          </a:xfrm>
          <a:noFill/>
        </p:spPr>
        <p:txBody>
          <a:bodyPr>
            <a:noAutofit/>
          </a:bodyPr>
          <a:lstStyle>
            <a:lvl1pPr marL="0" indent="0" algn="ctr">
              <a:buNone/>
              <a:defRPr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pic>
        <p:nvPicPr>
          <p:cNvPr id="7" name="Picture 6" descr="esri-10GlobeLogo_No-r_sRGBR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4327" y="365138"/>
            <a:ext cx="2168737" cy="967642"/>
          </a:xfrm>
          <a:prstGeom prst="rect">
            <a:avLst/>
          </a:prstGeom>
        </p:spPr>
      </p:pic>
      <p:sp>
        <p:nvSpPr>
          <p:cNvPr id="8" name="Rectangle 7"/>
          <p:cNvSpPr/>
          <p:nvPr/>
        </p:nvSpPr>
        <p:spPr bwMode="ltGray">
          <a:xfrm>
            <a:off x="-1199408" y="5567276"/>
            <a:ext cx="13391409" cy="1290751"/>
          </a:xfrm>
          <a:custGeom>
            <a:avLst/>
            <a:gdLst/>
            <a:ahLst/>
            <a:cxnLst/>
            <a:rect l="l" t="t" r="r" b="b"/>
            <a:pathLst>
              <a:path w="10043557" h="1290751">
                <a:moveTo>
                  <a:pt x="8132411" y="0"/>
                </a:moveTo>
                <a:cubicBezTo>
                  <a:pt x="8583764" y="0"/>
                  <a:pt x="9032446" y="11434"/>
                  <a:pt x="9478183" y="34029"/>
                </a:cubicBezTo>
                <a:lnTo>
                  <a:pt x="10043557" y="69857"/>
                </a:lnTo>
                <a:lnTo>
                  <a:pt x="10043557" y="1290751"/>
                </a:lnTo>
                <a:lnTo>
                  <a:pt x="0" y="1290751"/>
                </a:lnTo>
                <a:lnTo>
                  <a:pt x="125788" y="1248403"/>
                </a:lnTo>
                <a:cubicBezTo>
                  <a:pt x="2649168" y="437759"/>
                  <a:pt x="5339667" y="0"/>
                  <a:pt x="8132411" y="0"/>
                </a:cubicBezTo>
                <a:close/>
              </a:path>
            </a:pathLst>
          </a:custGeom>
          <a:solidFill>
            <a:schemeClr val="bg2">
              <a:lumMod val="60000"/>
              <a:lumOff val="40000"/>
              <a:alpha val="2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9" name="Rectangle 3"/>
          <p:cNvSpPr/>
          <p:nvPr/>
        </p:nvSpPr>
        <p:spPr bwMode="invGray">
          <a:xfrm flipH="1">
            <a:off x="4650976" y="4204224"/>
            <a:ext cx="7541039" cy="2653803"/>
          </a:xfrm>
          <a:custGeom>
            <a:avLst/>
            <a:gdLst/>
            <a:ahLst/>
            <a:cxnLst/>
            <a:rect l="l" t="t" r="r" b="b"/>
            <a:pathLst>
              <a:path w="5655779" h="2653803">
                <a:moveTo>
                  <a:pt x="0" y="0"/>
                </a:moveTo>
                <a:lnTo>
                  <a:pt x="0" y="2653803"/>
                </a:lnTo>
                <a:lnTo>
                  <a:pt x="5655779" y="2653803"/>
                </a:lnTo>
                <a:lnTo>
                  <a:pt x="5368634" y="2452474"/>
                </a:lnTo>
                <a:cubicBezTo>
                  <a:pt x="3880066" y="1444637"/>
                  <a:pt x="2250051" y="660920"/>
                  <a:pt x="518426" y="144676"/>
                </a:cubicBezTo>
                <a:close/>
              </a:path>
            </a:pathLst>
          </a:custGeom>
          <a:solidFill>
            <a:srgbClr val="053264">
              <a:alpha val="1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Title">
    <p:spTree>
      <p:nvGrpSpPr>
        <p:cNvPr id="1" name=""/>
        <p:cNvGrpSpPr/>
        <p:nvPr/>
      </p:nvGrpSpPr>
      <p:grpSpPr>
        <a:xfrm>
          <a:off x="0" y="0"/>
          <a:ext cx="0" cy="0"/>
          <a:chOff x="0" y="0"/>
          <a:chExt cx="0" cy="0"/>
        </a:xfrm>
      </p:grpSpPr>
      <p:sp>
        <p:nvSpPr>
          <p:cNvPr id="11" name="Rectangle 10"/>
          <p:cNvSpPr/>
          <p:nvPr/>
        </p:nvSpPr>
        <p:spPr bwMode="hidden">
          <a:xfrm>
            <a:off x="15" y="0"/>
            <a:ext cx="7315199" cy="6858000"/>
          </a:xfrm>
          <a:prstGeom prst="rect">
            <a:avLst/>
          </a:prstGeom>
          <a:gradFill flip="none" rotWithShape="1">
            <a:gsLst>
              <a:gs pos="0">
                <a:srgbClr val="053264"/>
              </a:gs>
              <a:gs pos="50000">
                <a:srgbClr val="053264">
                  <a:alpha val="0"/>
                </a:srgbClr>
              </a:gs>
            </a:gsLst>
            <a:lin ang="162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1371601" y="3060742"/>
            <a:ext cx="5029200"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1371600" y="1750910"/>
            <a:ext cx="5029200"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smtClean="0"/>
              <a:t>Click to </a:t>
            </a:r>
            <a:r>
              <a:rPr kumimoji="0" lang="en-US" dirty="0"/>
              <a:t>Edit </a:t>
            </a:r>
            <a:br>
              <a:rPr kumimoji="0" lang="en-US" dirty="0"/>
            </a:br>
            <a:r>
              <a:rPr kumimoji="0" lang="en-US" dirty="0" smtClean="0"/>
              <a:t>Demo </a:t>
            </a:r>
            <a:r>
              <a:rPr kumimoji="0" lang="en-US" dirty="0"/>
              <a:t>Title</a:t>
            </a:r>
            <a:endParaRPr lang="en-US" dirty="0"/>
          </a:p>
        </p:txBody>
      </p:sp>
      <p:sp>
        <p:nvSpPr>
          <p:cNvPr id="10" name="Picture Placeholder 8"/>
          <p:cNvSpPr>
            <a:spLocks noGrp="1"/>
          </p:cNvSpPr>
          <p:nvPr>
            <p:ph type="pic" sz="quarter" idx="12" hasCustomPrompt="1"/>
          </p:nvPr>
        </p:nvSpPr>
        <p:spPr>
          <a:xfrm>
            <a:off x="7315200" y="0"/>
            <a:ext cx="4876800" cy="6858000"/>
          </a:xfrm>
          <a:prstGeom prst="rect">
            <a:avLst/>
          </a:prstGeom>
          <a:solidFill>
            <a:srgbClr val="FFFFFF"/>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Click icon to insert Picture</a:t>
            </a:r>
            <a:endParaRPr kumimoji="0" lang="en-US" sz="2000" b="0" i="0" u="none" strike="noStrike" kern="0" cap="none" spc="0" normalizeH="0" baseline="0" noProof="0" dirty="0">
              <a:ln>
                <a:noFill/>
              </a:ln>
              <a:solidFill>
                <a:sysClr val="windowText" lastClr="000000"/>
              </a:solidFill>
              <a:effectLst/>
              <a:uLnTx/>
              <a:uFillTx/>
            </a:endParaRPr>
          </a:p>
        </p:txBody>
      </p:sp>
      <p:sp>
        <p:nvSpPr>
          <p:cNvPr id="7" name="Text Placeholder 6"/>
          <p:cNvSpPr>
            <a:spLocks noGrp="1"/>
          </p:cNvSpPr>
          <p:nvPr>
            <p:ph type="body" sz="quarter" idx="13" hasCustomPrompt="1"/>
          </p:nvPr>
        </p:nvSpPr>
        <p:spPr bwMode="ltGray">
          <a:xfrm>
            <a:off x="-48069" y="457227"/>
            <a:ext cx="2157984" cy="455883"/>
          </a:xfrm>
          <a:solidFill>
            <a:schemeClr val="bg2"/>
          </a:solidFill>
          <a:ln w="12700">
            <a:solidFill>
              <a:srgbClr val="B9E0F7">
                <a:alpha val="50000"/>
              </a:srgbClr>
            </a:solidFill>
            <a:round/>
            <a:headEnd/>
            <a:tailEnd/>
          </a:ln>
        </p:spPr>
        <p:txBody>
          <a:bodyPr wrap="square" lIns="0" tIns="45720" rIns="182880" bIns="45720" anchor="ctr">
            <a:noAutofit/>
          </a:bodyPr>
          <a:lstStyle>
            <a:lvl1pPr marL="0" indent="0" algn="r">
              <a:lnSpc>
                <a:spcPct val="100000"/>
              </a:lnSpc>
              <a:spcBef>
                <a:spcPts val="0"/>
              </a:spcBef>
              <a:spcAft>
                <a:spcPts val="0"/>
              </a:spcAft>
              <a:buFontTx/>
              <a:buNone/>
              <a:tabLst/>
              <a:defRPr lang="en-US" sz="2000" b="0" smtClean="0">
                <a:solidFill>
                  <a:schemeClr val="accent4">
                    <a:lumMod val="20000"/>
                    <a:lumOff val="80000"/>
                  </a:schemeClr>
                </a:solidFill>
                <a:cs typeface="+mn-cs"/>
              </a:defRPr>
            </a:lvl1pPr>
            <a:lvl2pPr marL="0" indent="3657600" algn="l">
              <a:lnSpc>
                <a:spcPct val="100000"/>
              </a:lnSpc>
              <a:spcBef>
                <a:spcPts val="0"/>
              </a:spcBef>
              <a:spcAft>
                <a:spcPts val="0"/>
              </a:spcAft>
              <a:buFontTx/>
              <a:buNone/>
              <a:defRPr lang="en-US" sz="2000" b="0" smtClean="0">
                <a:solidFill>
                  <a:schemeClr val="tx2">
                    <a:lumMod val="20000"/>
                    <a:lumOff val="80000"/>
                  </a:schemeClr>
                </a:solidFill>
                <a:cs typeface="+mn-cs"/>
              </a:defRPr>
            </a:lvl2pPr>
            <a:lvl3pPr marL="3175" indent="0">
              <a:lnSpc>
                <a:spcPct val="100000"/>
              </a:lnSpc>
              <a:spcBef>
                <a:spcPts val="0"/>
              </a:spcBef>
              <a:spcAft>
                <a:spcPts val="0"/>
              </a:spcAft>
              <a:buFontTx/>
              <a:buNone/>
              <a:defRPr lang="en-US" sz="2000" b="0" smtClean="0">
                <a:solidFill>
                  <a:schemeClr val="tx2">
                    <a:lumMod val="20000"/>
                    <a:lumOff val="80000"/>
                  </a:schemeClr>
                </a:solidFill>
                <a:cs typeface="+mn-cs"/>
              </a:defRPr>
            </a:lvl3pPr>
            <a:lvl4pPr marL="0" indent="3657600" algn="l">
              <a:lnSpc>
                <a:spcPct val="100000"/>
              </a:lnSpc>
              <a:spcBef>
                <a:spcPts val="0"/>
              </a:spcBef>
              <a:spcAft>
                <a:spcPts val="0"/>
              </a:spcAft>
              <a:buFontTx/>
              <a:buNone/>
              <a:defRPr lang="en-US" sz="2000" b="0" smtClean="0">
                <a:solidFill>
                  <a:schemeClr val="tx2">
                    <a:lumMod val="20000"/>
                    <a:lumOff val="80000"/>
                  </a:schemeClr>
                </a:solidFill>
                <a:cs typeface="+mn-cs"/>
              </a:defRPr>
            </a:lvl4pPr>
            <a:lvl5pPr marL="0" indent="3657600" algn="l">
              <a:lnSpc>
                <a:spcPct val="100000"/>
              </a:lnSpc>
              <a:spcBef>
                <a:spcPts val="0"/>
              </a:spcBef>
              <a:spcAft>
                <a:spcPts val="0"/>
              </a:spcAft>
              <a:buFontTx/>
              <a:buNone/>
              <a:defRPr lang="en-US" sz="2000" b="0">
                <a:solidFill>
                  <a:schemeClr val="tx2">
                    <a:lumMod val="20000"/>
                    <a:lumOff val="80000"/>
                  </a:schemeClr>
                </a:solidFill>
                <a:cs typeface="+mn-cs"/>
              </a:defRPr>
            </a:lvl5pPr>
          </a:lstStyle>
          <a:p>
            <a:pPr marL="0" lvl="0" indent="0" eaLnBrk="0" hangingPunct="0"/>
            <a:r>
              <a:rPr lang="en-US" dirty="0" smtClean="0"/>
              <a:t>Text</a:t>
            </a:r>
          </a:p>
        </p:txBody>
      </p:sp>
      <p:sp>
        <p:nvSpPr>
          <p:cNvPr id="8" name="Rectangle 7"/>
          <p:cNvSpPr/>
          <p:nvPr/>
        </p:nvSpPr>
        <p:spPr bwMode="gray">
          <a:xfrm>
            <a:off x="15" y="5567276"/>
            <a:ext cx="7315199" cy="1290751"/>
          </a:xfrm>
          <a:custGeom>
            <a:avLst/>
            <a:gdLst/>
            <a:ahLst/>
            <a:cxnLst/>
            <a:rect l="l" t="t" r="r" b="b"/>
            <a:pathLst>
              <a:path w="5486399" h="1290751">
                <a:moveTo>
                  <a:pt x="3575254" y="0"/>
                </a:moveTo>
                <a:cubicBezTo>
                  <a:pt x="4026607" y="0"/>
                  <a:pt x="4475289" y="11434"/>
                  <a:pt x="4921026" y="34029"/>
                </a:cubicBezTo>
                <a:lnTo>
                  <a:pt x="5486399" y="69857"/>
                </a:lnTo>
                <a:lnTo>
                  <a:pt x="5486399" y="1290751"/>
                </a:lnTo>
                <a:lnTo>
                  <a:pt x="0" y="1290751"/>
                </a:lnTo>
                <a:lnTo>
                  <a:pt x="0" y="242604"/>
                </a:lnTo>
                <a:lnTo>
                  <a:pt x="479973" y="181259"/>
                </a:lnTo>
                <a:cubicBezTo>
                  <a:pt x="1495074" y="61560"/>
                  <a:pt x="2527975" y="0"/>
                  <a:pt x="3575254" y="0"/>
                </a:cubicBezTo>
                <a:close/>
              </a:path>
            </a:pathLst>
          </a:custGeom>
          <a:solidFill>
            <a:schemeClr val="bg2">
              <a:lumMod val="60000"/>
              <a:lumOff val="40000"/>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3" name="Rectangle 12"/>
          <p:cNvSpPr/>
          <p:nvPr/>
        </p:nvSpPr>
        <p:spPr bwMode="gray">
          <a:xfrm>
            <a:off x="15" y="4204198"/>
            <a:ext cx="7315199" cy="2653802"/>
          </a:xfrm>
          <a:custGeom>
            <a:avLst/>
            <a:gdLst/>
            <a:ahLst/>
            <a:cxnLst/>
            <a:rect l="l" t="t" r="r" b="b"/>
            <a:pathLst>
              <a:path w="5486399" h="2653802">
                <a:moveTo>
                  <a:pt x="5486399" y="0"/>
                </a:moveTo>
                <a:lnTo>
                  <a:pt x="5486399" y="2653802"/>
                </a:lnTo>
                <a:lnTo>
                  <a:pt x="0" y="2653802"/>
                </a:lnTo>
                <a:lnTo>
                  <a:pt x="0" y="2535044"/>
                </a:lnTo>
                <a:lnTo>
                  <a:pt x="117766" y="2452473"/>
                </a:lnTo>
                <a:cubicBezTo>
                  <a:pt x="1606334" y="1444636"/>
                  <a:pt x="3236349" y="660919"/>
                  <a:pt x="4967974" y="144675"/>
                </a:cubicBezTo>
                <a:close/>
              </a:path>
            </a:pathLst>
          </a:custGeom>
          <a:solidFill>
            <a:srgbClr val="053264">
              <a:alpha val="3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6864393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_User Scree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smtClean="0"/>
              <a:t>Click to Edit User Screens Title</a:t>
            </a:r>
            <a:endParaRPr lang="en-US" dirty="0"/>
          </a:p>
        </p:txBody>
      </p:sp>
    </p:spTree>
    <p:extLst>
      <p:ext uri="{BB962C8B-B14F-4D97-AF65-F5344CB8AC3E}">
        <p14:creationId xmlns:p14="http://schemas.microsoft.com/office/powerpoint/2010/main" val="1005955330"/>
      </p:ext>
    </p:extLst>
  </p:cSld>
  <p:clrMapOvr>
    <a:overrideClrMapping bg1="dk1" tx1="lt1" bg2="dk2" tx2="lt2" accent1="accent1" accent2="accent2" accent3="accent3" accent4="accent4" accent5="accent5" accent6="accent6" hlink="hlink" folHlink="folHlink"/>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IG wo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302" y="1990427"/>
            <a:ext cx="10367433" cy="1477328"/>
          </a:xfrm>
        </p:spPr>
        <p:txBody>
          <a:bodyPr anchor="b"/>
          <a:lstStyle>
            <a:lvl1pPr>
              <a:spcAft>
                <a:spcPts val="0"/>
              </a:spcAft>
              <a:defRPr sz="9600" baseline="0">
                <a:solidFill>
                  <a:schemeClr val="tx1"/>
                </a:solidFill>
              </a:defRPr>
            </a:lvl1pPr>
          </a:lstStyle>
          <a:p>
            <a:r>
              <a:rPr lang="en-US" dirty="0" smtClean="0"/>
              <a:t>BIG Word</a:t>
            </a:r>
            <a:endParaRPr lang="en-US" dirty="0"/>
          </a:p>
        </p:txBody>
      </p:sp>
      <p:sp>
        <p:nvSpPr>
          <p:cNvPr id="4" name="Text Placeholder 3"/>
          <p:cNvSpPr>
            <a:spLocks noGrp="1"/>
          </p:cNvSpPr>
          <p:nvPr>
            <p:ph type="body" sz="quarter" idx="10" hasCustomPrompt="1"/>
          </p:nvPr>
        </p:nvSpPr>
        <p:spPr>
          <a:xfrm>
            <a:off x="912302" y="3467761"/>
            <a:ext cx="10367433" cy="615553"/>
          </a:xfrm>
          <a:noFill/>
        </p:spPr>
        <p:txBody>
          <a:bodyPr vert="horz" wrap="square" lIns="0" tIns="0" rIns="0" bIns="0" rtlCol="0" anchor="t">
            <a:spAutoFit/>
          </a:bodyPr>
          <a:lstStyle>
            <a:lvl1pPr marL="0" indent="0">
              <a:spcAft>
                <a:spcPts val="0"/>
              </a:spcAft>
              <a:buFontTx/>
              <a:buNone/>
              <a:defRPr lang="en-US" sz="4000" b="1" baseline="0" smtClean="0">
                <a:solidFill>
                  <a:schemeClr val="tx1">
                    <a:lumMod val="50000"/>
                    <a:lumOff val="5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smtClean="0"/>
              <a:t>Smaller word</a:t>
            </a:r>
            <a:endParaRPr lang="en-US" dirty="0"/>
          </a:p>
        </p:txBody>
      </p:sp>
    </p:spTree>
    <p:extLst>
      <p:ext uri="{BB962C8B-B14F-4D97-AF65-F5344CB8AC3E}">
        <p14:creationId xmlns:p14="http://schemas.microsoft.com/office/powerpoint/2010/main" val="1198752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2284" y="2625439"/>
            <a:ext cx="7315200" cy="461665"/>
          </a:xfrm>
        </p:spPr>
        <p:txBody>
          <a:bodyPr anchor="b"/>
          <a:lstStyle>
            <a:lvl1pPr>
              <a:spcAft>
                <a:spcPts val="0"/>
              </a:spcAft>
              <a:defRPr sz="3000" b="0" baseline="0">
                <a:solidFill>
                  <a:schemeClr val="tx1"/>
                </a:solidFill>
              </a:defRPr>
            </a:lvl1pPr>
          </a:lstStyle>
          <a:p>
            <a:r>
              <a:rPr lang="en-US" dirty="0" smtClean="0"/>
              <a:t>“Quote”</a:t>
            </a:r>
            <a:endParaRPr lang="en-US" dirty="0"/>
          </a:p>
        </p:txBody>
      </p:sp>
      <p:sp>
        <p:nvSpPr>
          <p:cNvPr id="4" name="Text Placeholder 3"/>
          <p:cNvSpPr>
            <a:spLocks noGrp="1"/>
          </p:cNvSpPr>
          <p:nvPr>
            <p:ph type="body" sz="quarter" idx="10" hasCustomPrompt="1"/>
          </p:nvPr>
        </p:nvSpPr>
        <p:spPr>
          <a:xfrm>
            <a:off x="912284" y="3683197"/>
            <a:ext cx="7315200" cy="400110"/>
          </a:xfrm>
          <a:noFill/>
        </p:spPr>
        <p:txBody>
          <a:bodyPr vert="horz" wrap="square" lIns="0" tIns="0" rIns="0" bIns="0" rtlCol="0" anchor="t">
            <a:spAutoFit/>
          </a:bodyPr>
          <a:lstStyle>
            <a:lvl1pPr marL="0" indent="0" algn="r">
              <a:spcAft>
                <a:spcPts val="0"/>
              </a:spcAft>
              <a:buFontTx/>
              <a:buNone/>
              <a:defRPr lang="en-US" sz="2600" b="0" baseline="0" smtClean="0">
                <a:solidFill>
                  <a:schemeClr val="accent4">
                    <a:lumMod val="40000"/>
                    <a:lumOff val="60000"/>
                  </a:schemeClr>
                </a:solidFill>
                <a:latin typeface="+mj-lt"/>
                <a:ea typeface="+mj-ea"/>
              </a:defRPr>
            </a:lvl1pPr>
            <a:lvl2pPr>
              <a:defRPr lang="en-US" smtClean="0"/>
            </a:lvl2pPr>
            <a:lvl3pPr>
              <a:defRPr lang="en-US" smtClean="0"/>
            </a:lvl3pPr>
            <a:lvl4pPr>
              <a:defRPr lang="en-US" smtClean="0"/>
            </a:lvl4pPr>
            <a:lvl5pPr>
              <a:defRPr lang="en-US"/>
            </a:lvl5pPr>
          </a:lstStyle>
          <a:p>
            <a:pPr lvl="0">
              <a:spcBef>
                <a:spcPct val="0"/>
              </a:spcBef>
            </a:pPr>
            <a:r>
              <a:rPr lang="en-US" dirty="0" smtClean="0"/>
              <a:t>Name</a:t>
            </a:r>
            <a:endParaRPr lang="en-US" dirty="0"/>
          </a:p>
        </p:txBody>
      </p:sp>
    </p:spTree>
    <p:extLst>
      <p:ext uri="{BB962C8B-B14F-4D97-AF65-F5344CB8AC3E}">
        <p14:creationId xmlns:p14="http://schemas.microsoft.com/office/powerpoint/2010/main" val="17413326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wh bar">
    <p:spTree>
      <p:nvGrpSpPr>
        <p:cNvPr id="1" name=""/>
        <p:cNvGrpSpPr/>
        <p:nvPr/>
      </p:nvGrpSpPr>
      <p:grpSpPr>
        <a:xfrm>
          <a:off x="0" y="0"/>
          <a:ext cx="0" cy="0"/>
          <a:chOff x="0" y="0"/>
          <a:chExt cx="0" cy="0"/>
        </a:xfrm>
      </p:grpSpPr>
      <p:sp>
        <p:nvSpPr>
          <p:cNvPr id="5" name="Rectangle 4"/>
          <p:cNvSpPr/>
          <p:nvPr/>
        </p:nvSpPr>
        <p:spPr bwMode="white">
          <a:xfrm>
            <a:off x="1" y="5716588"/>
            <a:ext cx="12192000" cy="114141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Title Placeholder 1"/>
          <p:cNvSpPr>
            <a:spLocks noGrp="1"/>
          </p:cNvSpPr>
          <p:nvPr>
            <p:ph type="title" hasCustomPrompt="1"/>
          </p:nvPr>
        </p:nvSpPr>
        <p:spPr>
          <a:xfrm>
            <a:off x="914412" y="6041067"/>
            <a:ext cx="6091161" cy="457200"/>
          </a:xfrm>
          <a:prstGeom prst="rect">
            <a:avLst/>
          </a:prstGeom>
          <a:noFill/>
          <a:ln>
            <a:noFill/>
          </a:ln>
        </p:spPr>
        <p:txBody>
          <a:bodyPr vert="horz" lIns="0" tIns="0" rIns="0" bIns="0" rtlCol="0" anchor="ctr" anchorCtr="0">
            <a:noAutofit/>
          </a:bodyPr>
          <a:lstStyle>
            <a:lvl1pPr algn="r">
              <a:defRPr sz="2600" b="1" baseline="0">
                <a:solidFill>
                  <a:srgbClr val="404040"/>
                </a:solidFill>
              </a:defRPr>
            </a:lvl1pPr>
          </a:lstStyle>
          <a:p>
            <a:r>
              <a:rPr lang="en-US" dirty="0" smtClean="0"/>
              <a:t>Section Heading</a:t>
            </a:r>
            <a:endParaRPr lang="en-US" dirty="0"/>
          </a:p>
        </p:txBody>
      </p:sp>
      <p:sp>
        <p:nvSpPr>
          <p:cNvPr id="7" name="Text Placeholder 6"/>
          <p:cNvSpPr>
            <a:spLocks noGrp="1"/>
          </p:cNvSpPr>
          <p:nvPr>
            <p:ph type="body" sz="quarter" idx="11" hasCustomPrompt="1"/>
          </p:nvPr>
        </p:nvSpPr>
        <p:spPr>
          <a:xfrm>
            <a:off x="7613591" y="5934015"/>
            <a:ext cx="3962400" cy="671304"/>
          </a:xfrm>
        </p:spPr>
        <p:txBody>
          <a:bodyPr anchor="ctr"/>
          <a:lstStyle>
            <a:lvl1pPr marL="0" indent="0">
              <a:lnSpc>
                <a:spcPct val="100000"/>
              </a:lnSpc>
              <a:spcBef>
                <a:spcPts val="0"/>
              </a:spcBef>
              <a:spcAft>
                <a:spcPts val="0"/>
              </a:spcAft>
              <a:buNone/>
              <a:defRPr sz="1800" b="0" baseline="0">
                <a:solidFill>
                  <a:srgbClr val="7F7F7F"/>
                </a:solidFill>
              </a:defRPr>
            </a:lvl1pPr>
          </a:lstStyle>
          <a:p>
            <a:pPr lvl="0"/>
            <a:r>
              <a:rPr lang="en-US" dirty="0" smtClean="0"/>
              <a:t>Sub Heading/Description Goes Here (2 lines max)</a:t>
            </a:r>
            <a:endParaRPr lang="en-US" dirty="0"/>
          </a:p>
        </p:txBody>
      </p:sp>
      <p:cxnSp>
        <p:nvCxnSpPr>
          <p:cNvPr id="10" name="Straight Connector 9"/>
          <p:cNvCxnSpPr/>
          <p:nvPr/>
        </p:nvCxnSpPr>
        <p:spPr bwMode="auto">
          <a:xfrm>
            <a:off x="7315199" y="6058694"/>
            <a:ext cx="0" cy="457200"/>
          </a:xfrm>
          <a:prstGeom prst="line">
            <a:avLst/>
          </a:prstGeom>
          <a:noFill/>
          <a:ln w="3175" cap="flat" cmpd="sng" algn="ctr">
            <a:solidFill>
              <a:srgbClr val="7F7F7F"/>
            </a:solidFill>
            <a:prstDash val="solid"/>
            <a:round/>
            <a:headEnd type="none" w="med" len="med"/>
            <a:tailEnd type="none" w="med" len="med"/>
          </a:ln>
          <a:effectLst/>
        </p:spPr>
      </p:cxnSp>
    </p:spTree>
    <p:extLst>
      <p:ext uri="{BB962C8B-B14F-4D97-AF65-F5344CB8AC3E}">
        <p14:creationId xmlns:p14="http://schemas.microsoft.com/office/powerpoint/2010/main" val="38038713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subject—wh bar">
    <p:spTree>
      <p:nvGrpSpPr>
        <p:cNvPr id="1" name=""/>
        <p:cNvGrpSpPr/>
        <p:nvPr/>
      </p:nvGrpSpPr>
      <p:grpSpPr>
        <a:xfrm>
          <a:off x="0" y="0"/>
          <a:ext cx="0" cy="0"/>
          <a:chOff x="0" y="0"/>
          <a:chExt cx="0" cy="0"/>
        </a:xfrm>
      </p:grpSpPr>
      <p:sp>
        <p:nvSpPr>
          <p:cNvPr id="5" name="Rectangle 4"/>
          <p:cNvSpPr/>
          <p:nvPr/>
        </p:nvSpPr>
        <p:spPr bwMode="white">
          <a:xfrm>
            <a:off x="1" y="5943600"/>
            <a:ext cx="12192000" cy="91440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Title Placeholder 1"/>
          <p:cNvSpPr>
            <a:spLocks noGrp="1"/>
          </p:cNvSpPr>
          <p:nvPr>
            <p:ph type="title" hasCustomPrompt="1"/>
          </p:nvPr>
        </p:nvSpPr>
        <p:spPr>
          <a:xfrm>
            <a:off x="914401" y="6186944"/>
            <a:ext cx="10363200" cy="215444"/>
          </a:xfrm>
          <a:prstGeom prst="rect">
            <a:avLst/>
          </a:prstGeom>
          <a:noFill/>
          <a:ln>
            <a:noFill/>
          </a:ln>
        </p:spPr>
        <p:txBody>
          <a:bodyPr vert="horz" lIns="0" tIns="0" rIns="0" bIns="0" rtlCol="0" anchor="b" anchorCtr="0">
            <a:spAutoFit/>
          </a:bodyPr>
          <a:lstStyle>
            <a:lvl1pPr>
              <a:defRPr sz="1400" b="0" baseline="0">
                <a:solidFill>
                  <a:srgbClr val="404040"/>
                </a:solidFill>
              </a:defRPr>
            </a:lvl1pPr>
          </a:lstStyle>
          <a:p>
            <a:r>
              <a:rPr lang="en-US" dirty="0" smtClean="0"/>
              <a:t>Subject | Description (this line of text is the least important item on this slide)</a:t>
            </a:r>
            <a:endParaRPr lang="en-US" dirty="0"/>
          </a:p>
        </p:txBody>
      </p:sp>
    </p:spTree>
    <p:extLst>
      <p:ext uri="{BB962C8B-B14F-4D97-AF65-F5344CB8AC3E}">
        <p14:creationId xmlns:p14="http://schemas.microsoft.com/office/powerpoint/2010/main" val="4116130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mall subject">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914401" y="6186944"/>
            <a:ext cx="10363200" cy="215444"/>
          </a:xfrm>
          <a:prstGeom prst="rect">
            <a:avLst/>
          </a:prstGeom>
          <a:noFill/>
          <a:ln>
            <a:noFill/>
          </a:ln>
        </p:spPr>
        <p:txBody>
          <a:bodyPr vert="horz" lIns="0" tIns="0" rIns="0" bIns="0" rtlCol="0" anchor="b" anchorCtr="0">
            <a:spAutoFit/>
          </a:bodyPr>
          <a:lstStyle>
            <a:lvl1pPr>
              <a:defRPr sz="1400" b="0" baseline="0">
                <a:solidFill>
                  <a:schemeClr val="tx1"/>
                </a:solidFill>
              </a:defRPr>
            </a:lvl1pPr>
          </a:lstStyle>
          <a:p>
            <a:r>
              <a:rPr lang="en-US" dirty="0" smtClean="0"/>
              <a:t>Subject | Description (this line of text is the least important item on this slide)</a:t>
            </a:r>
            <a:endParaRPr lang="en-US" dirty="0"/>
          </a:p>
        </p:txBody>
      </p:sp>
    </p:spTree>
    <p:extLst>
      <p:ext uri="{BB962C8B-B14F-4D97-AF65-F5344CB8AC3E}">
        <p14:creationId xmlns:p14="http://schemas.microsoft.com/office/powerpoint/2010/main" val="253277826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sri">
    <p:spTree>
      <p:nvGrpSpPr>
        <p:cNvPr id="1" name=""/>
        <p:cNvGrpSpPr/>
        <p:nvPr/>
      </p:nvGrpSpPr>
      <p:grpSpPr>
        <a:xfrm>
          <a:off x="0" y="0"/>
          <a:ext cx="0" cy="0"/>
          <a:chOff x="0" y="0"/>
          <a:chExt cx="0" cy="0"/>
        </a:xfrm>
      </p:grpSpPr>
      <p:pic>
        <p:nvPicPr>
          <p:cNvPr id="4" name="Picture 3" descr="esri-10GlobeLogo_TagLockup4Lg_sRGBRev.png"/>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3992812" y="2205648"/>
            <a:ext cx="4206380" cy="2446711"/>
          </a:xfrm>
          <a:prstGeom prst="rect">
            <a:avLst/>
          </a:prstGeom>
        </p:spPr>
      </p:pic>
    </p:spTree>
    <p:extLst>
      <p:ext uri="{BB962C8B-B14F-4D97-AF65-F5344CB8AC3E}">
        <p14:creationId xmlns:p14="http://schemas.microsoft.com/office/powerpoint/2010/main" val="5680539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p>
            <a:r>
              <a:rPr lang="en-US" dirty="0" smtClean="0"/>
              <a:t>Click to Edit Master Title Style</a:t>
            </a:r>
            <a:endParaRPr lang="en-US" dirty="0"/>
          </a:p>
        </p:txBody>
      </p:sp>
      <p:sp>
        <p:nvSpPr>
          <p:cNvPr id="5" name="Content Placeholder 4"/>
          <p:cNvSpPr>
            <a:spLocks noGrp="1"/>
          </p:cNvSpPr>
          <p:nvPr>
            <p:ph sz="quarter" idx="10"/>
          </p:nvPr>
        </p:nvSpPr>
        <p:spPr>
          <a:xfrm>
            <a:off x="1219203" y="1828800"/>
            <a:ext cx="9753600" cy="3429000"/>
          </a:xfrm>
        </p:spPr>
        <p:txBody>
          <a:body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ub,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Master Title Style</a:t>
            </a:r>
            <a:endParaRPr lang="en-US" dirty="0"/>
          </a:p>
        </p:txBody>
      </p:sp>
      <p:sp>
        <p:nvSpPr>
          <p:cNvPr id="8" name="Text Placeholder 7"/>
          <p:cNvSpPr>
            <a:spLocks noGrp="1"/>
          </p:cNvSpPr>
          <p:nvPr>
            <p:ph type="body" sz="quarter" idx="11" hasCustomPrompt="1"/>
          </p:nvPr>
        </p:nvSpPr>
        <p:spPr>
          <a:xfrm>
            <a:off x="914401" y="1097307"/>
            <a:ext cx="10363200" cy="246221"/>
          </a:xfrm>
        </p:spPr>
        <p:txBody>
          <a:bodyPr anchor="t" anchorCtr="0">
            <a:spAutoFit/>
          </a:bodyPr>
          <a:lstStyle>
            <a:lvl1pPr marL="0" indent="0">
              <a:spcBef>
                <a:spcPts val="0"/>
              </a:spcBef>
              <a:spcAft>
                <a:spcPts val="0"/>
              </a:spcAft>
              <a:buNone/>
              <a:defRPr sz="1600">
                <a:solidFill>
                  <a:schemeClr val="accent4">
                    <a:lumMod val="40000"/>
                    <a:lumOff val="60000"/>
                  </a:schemeClr>
                </a:solidFill>
              </a:defRPr>
            </a:lvl1pPr>
            <a:lvl2pPr marL="0" indent="0">
              <a:buNone/>
              <a:defRPr sz="1400"/>
            </a:lvl2pPr>
            <a:lvl3pPr marL="0" indent="0">
              <a:buNone/>
              <a:defRPr sz="1400"/>
            </a:lvl3pPr>
            <a:lvl4pPr marL="0" indent="0">
              <a:buNone/>
              <a:defRPr sz="1400"/>
            </a:lvl4pPr>
            <a:lvl5pPr marL="0" indent="0">
              <a:buNone/>
              <a:defRPr sz="1400"/>
            </a:lvl5pPr>
          </a:lstStyle>
          <a:p>
            <a:pPr lvl="0"/>
            <a:r>
              <a:rPr lang="en-US" dirty="0" smtClean="0"/>
              <a:t>Click to Edit Subtitle (optional)</a:t>
            </a:r>
          </a:p>
        </p:txBody>
      </p:sp>
      <p:sp>
        <p:nvSpPr>
          <p:cNvPr id="11" name="Content Placeholder 10"/>
          <p:cNvSpPr>
            <a:spLocks noGrp="1"/>
          </p:cNvSpPr>
          <p:nvPr>
            <p:ph sz="quarter" idx="12"/>
          </p:nvPr>
        </p:nvSpPr>
        <p:spPr>
          <a:xfrm>
            <a:off x="1219201" y="1828804"/>
            <a:ext cx="9753600" cy="3427413"/>
          </a:xfrm>
        </p:spPr>
        <p:txBody>
          <a:body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Tagl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1" y="682625"/>
            <a:ext cx="10363200" cy="369332"/>
          </a:xfrm>
          <a:noFill/>
        </p:spPr>
        <p:txBody>
          <a:bodyPr vert="horz" lIns="0" tIns="0" rIns="0" bIns="0" rtlCol="0" anchor="t">
            <a:spAutoFit/>
          </a:bodyPr>
          <a:lstStyle>
            <a:lvl1pPr>
              <a:defRPr lang="en-US" dirty="0"/>
            </a:lvl1pPr>
          </a:lstStyle>
          <a:p>
            <a:pPr marL="0" lvl="0"/>
            <a:r>
              <a:rPr lang="en-US" dirty="0" smtClean="0"/>
              <a:t>Click to Edit Master Title Style</a:t>
            </a:r>
            <a:endParaRPr lang="en-US" dirty="0"/>
          </a:p>
        </p:txBody>
      </p:sp>
      <p:sp>
        <p:nvSpPr>
          <p:cNvPr id="4" name="Content Placeholder 3"/>
          <p:cNvSpPr>
            <a:spLocks noGrp="1"/>
          </p:cNvSpPr>
          <p:nvPr>
            <p:ph sz="half" idx="2"/>
          </p:nvPr>
        </p:nvSpPr>
        <p:spPr>
          <a:xfrm>
            <a:off x="1219201" y="1828800"/>
            <a:ext cx="9753600" cy="3429000"/>
          </a:xfrm>
        </p:spPr>
        <p:txBody>
          <a:bodyPr/>
          <a:lstStyle>
            <a:lvl1pPr>
              <a:lnSpc>
                <a:spcPct val="100000"/>
              </a:lnSpc>
              <a:defRPr sz="2000"/>
            </a:lvl1pPr>
            <a:lvl2pPr>
              <a:lnSpc>
                <a:spcPct val="100000"/>
              </a:lnSpc>
              <a:defRPr sz="1800"/>
            </a:lvl2pPr>
            <a:lvl3pPr>
              <a:lnSpc>
                <a:spcPct val="100000"/>
              </a:lnSpc>
              <a:defRPr sz="1600"/>
            </a:lvl3pPr>
            <a:lvl4pPr>
              <a:defRPr sz="1400"/>
            </a:lvl4pPr>
            <a:lvl5pPr>
              <a:lnSpc>
                <a:spcPts val="1800"/>
              </a:lnSpc>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p:txBody>
      </p:sp>
      <p:sp>
        <p:nvSpPr>
          <p:cNvPr id="7" name="Text Placeholder 6"/>
          <p:cNvSpPr>
            <a:spLocks noGrp="1"/>
          </p:cNvSpPr>
          <p:nvPr>
            <p:ph type="body" sz="quarter" idx="14" hasCustomPrompt="1"/>
          </p:nvPr>
        </p:nvSpPr>
        <p:spPr>
          <a:xfrm>
            <a:off x="914401" y="6177085"/>
            <a:ext cx="10363200" cy="215444"/>
          </a:xfrm>
        </p:spPr>
        <p:txBody>
          <a:bodyPr anchor="b">
            <a:spAutoFit/>
          </a:bodyPr>
          <a:lstStyle>
            <a:lvl1pPr marL="0" marR="0" indent="0" algn="r" defTabSz="457200" rtl="0" eaLnBrk="1" fontAlgn="auto" latinLnBrk="0" hangingPunct="1">
              <a:lnSpc>
                <a:spcPct val="100000"/>
              </a:lnSpc>
              <a:spcBef>
                <a:spcPts val="0"/>
              </a:spcBef>
              <a:spcAft>
                <a:spcPts val="0"/>
              </a:spcAft>
              <a:buClr>
                <a:schemeClr val="tx1">
                  <a:lumMod val="65000"/>
                </a:schemeClr>
              </a:buClr>
              <a:buSzPts val="1100"/>
              <a:buFont typeface="Arial"/>
              <a:buNone/>
              <a:tabLst/>
              <a:defRPr lang="en-US" sz="1400" b="0" i="1" kern="1200" baseline="0" dirty="0" smtClean="0">
                <a:solidFill>
                  <a:schemeClr val="tx2"/>
                </a:solidFill>
                <a:latin typeface="+mn-lt"/>
                <a:ea typeface="+mn-ea"/>
                <a:cs typeface="Arial"/>
              </a:defRPr>
            </a:lvl1pPr>
          </a:lstStyle>
          <a:p>
            <a:pPr lvl="0"/>
            <a:r>
              <a:rPr lang="en-US" dirty="0" smtClean="0"/>
              <a:t>Click to Edit Tagline (optional)</a:t>
            </a: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 Content and Taglline">
    <p:spTree>
      <p:nvGrpSpPr>
        <p:cNvPr id="1" name=""/>
        <p:cNvGrpSpPr/>
        <p:nvPr/>
      </p:nvGrpSpPr>
      <p:grpSpPr>
        <a:xfrm>
          <a:off x="0" y="0"/>
          <a:ext cx="0" cy="0"/>
          <a:chOff x="0" y="0"/>
          <a:chExt cx="0" cy="0"/>
        </a:xfrm>
      </p:grpSpPr>
      <p:sp>
        <p:nvSpPr>
          <p:cNvPr id="7" name="Title 1"/>
          <p:cNvSpPr>
            <a:spLocks noGrp="1"/>
          </p:cNvSpPr>
          <p:nvPr>
            <p:ph type="title"/>
          </p:nvPr>
        </p:nvSpPr>
        <p:spPr>
          <a:xfrm>
            <a:off x="914401" y="682625"/>
            <a:ext cx="10363200" cy="369332"/>
          </a:xfrm>
        </p:spPr>
        <p:txBody>
          <a:bodyPr/>
          <a:lstStyle>
            <a:lvl1pPr>
              <a:defRPr/>
            </a:lvl1pPr>
          </a:lstStyle>
          <a:p>
            <a:r>
              <a:rPr lang="en-US" smtClean="0"/>
              <a:t>Click to edit Master title style</a:t>
            </a:r>
            <a:endParaRPr lang="en-US" dirty="0"/>
          </a:p>
        </p:txBody>
      </p:sp>
      <p:sp>
        <p:nvSpPr>
          <p:cNvPr id="9" name="Content Placeholder 21"/>
          <p:cNvSpPr>
            <a:spLocks noGrp="1"/>
          </p:cNvSpPr>
          <p:nvPr>
            <p:ph sz="quarter" idx="18"/>
          </p:nvPr>
        </p:nvSpPr>
        <p:spPr>
          <a:xfrm>
            <a:off x="1219201" y="1828800"/>
            <a:ext cx="9753600" cy="342900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TextBox 3"/>
          <p:cNvSpPr txBox="1"/>
          <p:nvPr userDrawn="1"/>
        </p:nvSpPr>
        <p:spPr>
          <a:xfrm>
            <a:off x="11776408" y="1514615"/>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0" name="Text Placeholder 9"/>
          <p:cNvSpPr>
            <a:spLocks noGrp="1"/>
          </p:cNvSpPr>
          <p:nvPr>
            <p:ph type="body" sz="quarter" idx="16" hasCustomPrompt="1"/>
          </p:nvPr>
        </p:nvSpPr>
        <p:spPr>
          <a:xfrm>
            <a:off x="914401" y="1097307"/>
            <a:ext cx="10363200" cy="246221"/>
          </a:xfrm>
        </p:spPr>
        <p:txBody>
          <a:bodyPr vert="horz" lIns="0" tIns="0" rIns="0" bIns="0" rtlCol="0" anchor="t">
            <a:spAutoFit/>
          </a:bodyPr>
          <a:lstStyle>
            <a:lvl1pPr marL="0" indent="0" algn="l" defTabSz="457200" rtl="0" eaLnBrk="1" latinLnBrk="0" hangingPunct="1">
              <a:lnSpc>
                <a:spcPct val="100000"/>
              </a:lnSpc>
              <a:spcBef>
                <a:spcPct val="0"/>
              </a:spcBef>
              <a:spcAft>
                <a:spcPts val="0"/>
              </a:spcAft>
              <a:buNone/>
              <a:defRPr lang="en-US" sz="1600" b="1" kern="1200" dirty="0" smtClean="0">
                <a:solidFill>
                  <a:srgbClr val="94E6FF"/>
                </a:solidFill>
                <a:latin typeface="+mj-lt"/>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smtClean="0"/>
              <a:t>Click to Edit Subtitle (optional)</a:t>
            </a:r>
            <a:endParaRPr lang="en-US" dirty="0"/>
          </a:p>
        </p:txBody>
      </p:sp>
      <p:sp>
        <p:nvSpPr>
          <p:cNvPr id="6" name="TextBox 5"/>
          <p:cNvSpPr txBox="1"/>
          <p:nvPr userDrawn="1"/>
        </p:nvSpPr>
        <p:spPr>
          <a:xfrm>
            <a:off x="1273965" y="6349730"/>
            <a:ext cx="1219201" cy="914400"/>
          </a:xfrm>
          <a:prstGeom prst="rect">
            <a:avLst/>
          </a:prstGeom>
          <a:noFill/>
          <a:effectLst/>
        </p:spPr>
        <p:txBody>
          <a:bodyPr wrap="none" lIns="0" tIns="0" rIns="0" bIns="0" rtlCol="0">
            <a:noAutofit/>
          </a:bodyPr>
          <a:lstStyle/>
          <a:p>
            <a:pPr algn="l" eaLnBrk="0" hangingPunct="0">
              <a:lnSpc>
                <a:spcPts val="1800"/>
              </a:lnSpc>
            </a:pPr>
            <a:endParaRPr lang="en-US" sz="1400" b="1" dirty="0" smtClean="0">
              <a:ea typeface="+mn-ea"/>
              <a:cs typeface="+mn-cs"/>
            </a:endParaRPr>
          </a:p>
        </p:txBody>
      </p:sp>
      <p:sp>
        <p:nvSpPr>
          <p:cNvPr id="12" name="Text Placeholder 25"/>
          <p:cNvSpPr>
            <a:spLocks noGrp="1"/>
          </p:cNvSpPr>
          <p:nvPr>
            <p:ph type="body" sz="quarter" idx="20" hasCustomPrompt="1"/>
          </p:nvPr>
        </p:nvSpPr>
        <p:spPr>
          <a:xfrm>
            <a:off x="914401" y="6185356"/>
            <a:ext cx="10363200" cy="215444"/>
          </a:xfrm>
        </p:spPr>
        <p:txBody>
          <a:bodyPr anchor="b">
            <a:spAutoFit/>
          </a:bodyPr>
          <a:lstStyle>
            <a:lvl1pPr marL="0" indent="0" algn="r">
              <a:spcBef>
                <a:spcPts val="0"/>
              </a:spcBef>
              <a:spcAft>
                <a:spcPts val="0"/>
              </a:spcAft>
              <a:buNone/>
              <a:defRPr sz="1400" b="0" i="1" baseline="0">
                <a:solidFill>
                  <a:schemeClr val="tx2"/>
                </a:solidFill>
              </a:defRPr>
            </a:lvl1pPr>
            <a:lvl2pPr marL="0" indent="0" algn="r">
              <a:buNone/>
              <a:defRPr sz="1600"/>
            </a:lvl2pPr>
            <a:lvl3pPr marL="0" indent="0" algn="r">
              <a:buNone/>
              <a:defRPr sz="1600"/>
            </a:lvl3pPr>
            <a:lvl4pPr marL="0" indent="0" algn="r">
              <a:buNone/>
              <a:defRPr sz="1600"/>
            </a:lvl4pPr>
            <a:lvl5pPr marL="0" indent="0" algn="r">
              <a:buNone/>
              <a:defRPr sz="1600"/>
            </a:lvl5pPr>
          </a:lstStyle>
          <a:p>
            <a:pPr lvl="0"/>
            <a:r>
              <a:rPr lang="en-US" dirty="0" smtClean="0"/>
              <a:t>Click to Edit Tagline (optional)</a:t>
            </a:r>
          </a:p>
        </p:txBody>
      </p:sp>
    </p:spTree>
    <p:extLst>
      <p:ext uri="{BB962C8B-B14F-4D97-AF65-F5344CB8AC3E}">
        <p14:creationId xmlns:p14="http://schemas.microsoft.com/office/powerpoint/2010/main" val="186547399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without Graphic (center justifi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ctr">
              <a:defRPr/>
            </a:lvl1pPr>
          </a:lstStyle>
          <a:p>
            <a:r>
              <a:rPr lang="en-US" dirty="0" smtClean="0"/>
              <a:t>Click to Edit Master Title Style</a:t>
            </a:r>
            <a:endParaRPr lang="en-US" dirty="0"/>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8" name="Rectangle 7"/>
          <p:cNvSpPr/>
          <p:nvPr/>
        </p:nvSpPr>
        <p:spPr bwMode="hidden">
          <a:xfrm>
            <a:off x="15" y="0"/>
            <a:ext cx="7315199" cy="6858000"/>
          </a:xfrm>
          <a:prstGeom prst="rect">
            <a:avLst/>
          </a:prstGeom>
          <a:gradFill flip="none" rotWithShape="1">
            <a:gsLst>
              <a:gs pos="0">
                <a:srgbClr val="053264"/>
              </a:gs>
              <a:gs pos="50000">
                <a:srgbClr val="053264">
                  <a:alpha val="0"/>
                </a:srgbClr>
              </a:gs>
            </a:gsLst>
            <a:lin ang="16200000" scaled="0"/>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ext Placeholder 2"/>
          <p:cNvSpPr>
            <a:spLocks noGrp="1"/>
          </p:cNvSpPr>
          <p:nvPr>
            <p:ph type="body" idx="1" hasCustomPrompt="1"/>
          </p:nvPr>
        </p:nvSpPr>
        <p:spPr>
          <a:xfrm>
            <a:off x="1371601" y="3060742"/>
            <a:ext cx="5029200" cy="338554"/>
          </a:xfrm>
          <a:noFill/>
        </p:spPr>
        <p:txBody>
          <a:bodyPr wrap="square" anchor="t">
            <a:spAutoFit/>
          </a:bodyPr>
          <a:lstStyle>
            <a:lvl1pPr marL="0" indent="0" algn="l">
              <a:lnSpc>
                <a:spcPct val="100000"/>
              </a:lnSpc>
              <a:spcBef>
                <a:spcPts val="0"/>
              </a:spcBef>
              <a:spcAft>
                <a:spcPts val="0"/>
              </a:spcAft>
              <a:buNone/>
              <a:defRPr sz="2200" b="0">
                <a:solidFill>
                  <a:schemeClr val="accent4">
                    <a:lumMod val="20000"/>
                    <a:lumOff val="8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1371600" y="1750910"/>
            <a:ext cx="5029200" cy="1169551"/>
          </a:xfrm>
        </p:spPr>
        <p:txBody>
          <a:bodyPr wrap="square" anchor="b">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kumimoji="0" lang="en-US" dirty="0" smtClean="0"/>
              <a:t>Click to </a:t>
            </a:r>
            <a:r>
              <a:rPr kumimoji="0" lang="en-US" dirty="0"/>
              <a:t>Edit </a:t>
            </a:r>
            <a:br>
              <a:rPr kumimoji="0" lang="en-US" dirty="0"/>
            </a:br>
            <a:r>
              <a:rPr kumimoji="0" lang="en-US" dirty="0"/>
              <a:t>Section Title</a:t>
            </a:r>
            <a:endParaRPr lang="en-US" dirty="0"/>
          </a:p>
        </p:txBody>
      </p:sp>
      <p:sp>
        <p:nvSpPr>
          <p:cNvPr id="10" name="Picture Placeholder 8"/>
          <p:cNvSpPr>
            <a:spLocks noGrp="1"/>
          </p:cNvSpPr>
          <p:nvPr>
            <p:ph type="pic" sz="quarter" idx="12" hasCustomPrompt="1"/>
          </p:nvPr>
        </p:nvSpPr>
        <p:spPr>
          <a:xfrm>
            <a:off x="7315200" y="0"/>
            <a:ext cx="4876800" cy="6858000"/>
          </a:xfrm>
          <a:prstGeom prst="rect">
            <a:avLst/>
          </a:prstGeom>
          <a:solidFill>
            <a:srgbClr val="FFFFFF"/>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Click icon to insert Picture</a:t>
            </a:r>
            <a:endParaRPr kumimoji="0" lang="en-US" sz="2000" b="0" i="0" u="none" strike="noStrike" kern="0" cap="none" spc="0" normalizeH="0" baseline="0" noProof="0" dirty="0">
              <a:ln>
                <a:noFill/>
              </a:ln>
              <a:solidFill>
                <a:sysClr val="windowText" lastClr="000000"/>
              </a:solidFill>
              <a:effectLst/>
              <a:uLnTx/>
              <a:uFillTx/>
            </a:endParaRPr>
          </a:p>
        </p:txBody>
      </p:sp>
      <p:sp>
        <p:nvSpPr>
          <p:cNvPr id="9" name="Rectangle 7"/>
          <p:cNvSpPr/>
          <p:nvPr/>
        </p:nvSpPr>
        <p:spPr bwMode="ltGray">
          <a:xfrm>
            <a:off x="15" y="5567276"/>
            <a:ext cx="7315199" cy="1290751"/>
          </a:xfrm>
          <a:custGeom>
            <a:avLst/>
            <a:gdLst/>
            <a:ahLst/>
            <a:cxnLst/>
            <a:rect l="l" t="t" r="r" b="b"/>
            <a:pathLst>
              <a:path w="5486399" h="1290751">
                <a:moveTo>
                  <a:pt x="3575254" y="0"/>
                </a:moveTo>
                <a:cubicBezTo>
                  <a:pt x="4026607" y="0"/>
                  <a:pt x="4475289" y="11434"/>
                  <a:pt x="4921026" y="34029"/>
                </a:cubicBezTo>
                <a:lnTo>
                  <a:pt x="5486399" y="69857"/>
                </a:lnTo>
                <a:lnTo>
                  <a:pt x="5486399" y="1290751"/>
                </a:lnTo>
                <a:lnTo>
                  <a:pt x="0" y="1290751"/>
                </a:lnTo>
                <a:lnTo>
                  <a:pt x="0" y="242604"/>
                </a:lnTo>
                <a:lnTo>
                  <a:pt x="479973" y="181259"/>
                </a:lnTo>
                <a:cubicBezTo>
                  <a:pt x="1495074" y="61560"/>
                  <a:pt x="2527975" y="0"/>
                  <a:pt x="3575254" y="0"/>
                </a:cubicBezTo>
                <a:close/>
              </a:path>
            </a:pathLst>
          </a:custGeom>
          <a:solidFill>
            <a:schemeClr val="bg2">
              <a:lumMod val="60000"/>
              <a:lumOff val="40000"/>
              <a:alpha val="3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Rectangle 12"/>
          <p:cNvSpPr/>
          <p:nvPr/>
        </p:nvSpPr>
        <p:spPr bwMode="ltGray">
          <a:xfrm>
            <a:off x="15" y="4204198"/>
            <a:ext cx="7315199" cy="2653802"/>
          </a:xfrm>
          <a:custGeom>
            <a:avLst/>
            <a:gdLst/>
            <a:ahLst/>
            <a:cxnLst/>
            <a:rect l="l" t="t" r="r" b="b"/>
            <a:pathLst>
              <a:path w="5486399" h="2653802">
                <a:moveTo>
                  <a:pt x="5486399" y="0"/>
                </a:moveTo>
                <a:lnTo>
                  <a:pt x="5486399" y="2653802"/>
                </a:lnTo>
                <a:lnTo>
                  <a:pt x="0" y="2653802"/>
                </a:lnTo>
                <a:lnTo>
                  <a:pt x="0" y="2535044"/>
                </a:lnTo>
                <a:lnTo>
                  <a:pt x="117766" y="2452473"/>
                </a:lnTo>
                <a:cubicBezTo>
                  <a:pt x="1606334" y="1444636"/>
                  <a:pt x="3236349" y="660919"/>
                  <a:pt x="4967974" y="144675"/>
                </a:cubicBezTo>
                <a:close/>
              </a:path>
            </a:pathLst>
          </a:custGeom>
          <a:solidFill>
            <a:srgbClr val="053264">
              <a:alpha val="30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lvl="0"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Tree>
    <p:extLst>
      <p:ext uri="{BB962C8B-B14F-4D97-AF65-F5344CB8AC3E}">
        <p14:creationId xmlns:p14="http://schemas.microsoft.com/office/powerpoint/2010/main" val="418108322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alphaModFix amt="75000"/>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1" y="682625"/>
            <a:ext cx="10363200" cy="492443"/>
          </a:xfrm>
          <a:prstGeom prst="rect">
            <a:avLst/>
          </a:prstGeom>
          <a:noFill/>
        </p:spPr>
        <p:txBody>
          <a:bodyPr vert="horz"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219201" y="1828800"/>
            <a:ext cx="9753600" cy="3429000"/>
          </a:xfrm>
          <a:prstGeom prst="rect">
            <a:avLst/>
          </a:prstGeom>
          <a:noFill/>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p:txBody>
      </p:sp>
    </p:spTree>
  </p:cSld>
  <p:clrMap bg1="dk1" tx1="lt1" bg2="dk2" tx2="lt2" accent1="accent1" accent2="accent2" accent3="accent3" accent4="accent4" accent5="accent5" accent6="accent6" hlink="hlink" folHlink="folHlink"/>
  <p:sldLayoutIdLst>
    <p:sldLayoutId id="2147486596" r:id="rId1"/>
    <p:sldLayoutId id="2147486597" r:id="rId2"/>
    <p:sldLayoutId id="2147486598" r:id="rId3"/>
    <p:sldLayoutId id="2147486599" r:id="rId4"/>
    <p:sldLayoutId id="2147486637" r:id="rId5"/>
    <p:sldLayoutId id="2147486601" r:id="rId6"/>
    <p:sldLayoutId id="2147486602" r:id="rId7"/>
    <p:sldLayoutId id="2147486603" r:id="rId8"/>
    <p:sldLayoutId id="2147486635" r:id="rId9"/>
    <p:sldLayoutId id="2147486636" r:id="rId10"/>
    <p:sldLayoutId id="2147486606" r:id="rId11"/>
    <p:sldLayoutId id="2147486608" r:id="rId12"/>
    <p:sldLayoutId id="2147486609" r:id="rId13"/>
    <p:sldLayoutId id="2147486610" r:id="rId14"/>
    <p:sldLayoutId id="2147486611" r:id="rId15"/>
    <p:sldLayoutId id="2147486612" r:id="rId16"/>
    <p:sldLayoutId id="2147486613" r:id="rId17"/>
  </p:sldLayoutIdLst>
  <p:transition xmlns:p14="http://schemas.microsoft.com/office/powerpoint/2010/main" spd="med">
    <p:fade/>
  </p:transition>
  <p:timing>
    <p:tnLst>
      <p:par>
        <p:cTn xmlns:p14="http://schemas.microsoft.com/office/powerpoint/2010/main" id="1" dur="indefinite" restart="never" nodeType="tmRoot"/>
      </p:par>
    </p:tnLst>
  </p:timing>
  <p:txStyles>
    <p:titleStyle>
      <a:lvl1pPr algn="l" defTabSz="457200" rtl="0" eaLnBrk="1" latinLnBrk="0" hangingPunct="1">
        <a:lnSpc>
          <a:spcPct val="100000"/>
        </a:lnSpc>
        <a:spcBef>
          <a:spcPct val="0"/>
        </a:spcBef>
        <a:buNone/>
        <a:defRPr sz="3200" b="1" kern="1200">
          <a:solidFill>
            <a:schemeClr val="tx1"/>
          </a:solidFill>
          <a:latin typeface="+mj-lt"/>
          <a:ea typeface="+mj-ea"/>
          <a:cs typeface="Arial"/>
        </a:defRPr>
      </a:lvl1pPr>
    </p:titleStyle>
    <p:bodyStyle>
      <a:lvl1pPr marL="176213" indent="-176213" algn="l" defTabSz="457200" rtl="0" eaLnBrk="1" latinLnBrk="0" hangingPunct="1">
        <a:lnSpc>
          <a:spcPct val="100000"/>
        </a:lnSpc>
        <a:spcBef>
          <a:spcPts val="300"/>
        </a:spcBef>
        <a:spcAft>
          <a:spcPts val="600"/>
        </a:spcAft>
        <a:buClr>
          <a:schemeClr val="accent4">
            <a:lumMod val="60000"/>
            <a:lumOff val="40000"/>
          </a:schemeClr>
        </a:buClr>
        <a:buSzPct val="80000"/>
        <a:buFont typeface="Arial"/>
        <a:buChar char="•"/>
        <a:defRPr sz="2800" b="1" kern="1200">
          <a:solidFill>
            <a:schemeClr val="tx1"/>
          </a:solidFill>
          <a:latin typeface="+mn-lt"/>
          <a:ea typeface="+mn-ea"/>
          <a:cs typeface="Arial"/>
        </a:defRPr>
      </a:lvl1pPr>
      <a:lvl2pPr marL="457200"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2600" b="1" kern="1200">
          <a:solidFill>
            <a:schemeClr val="tx1"/>
          </a:solidFill>
          <a:latin typeface="+mn-lt"/>
          <a:ea typeface="+mn-ea"/>
          <a:cs typeface="Arial"/>
        </a:defRPr>
      </a:lvl2pPr>
      <a:lvl3pPr marL="795528" indent="-173736" algn="l" defTabSz="457200" rtl="0" eaLnBrk="1" latinLnBrk="0" hangingPunct="1">
        <a:lnSpc>
          <a:spcPct val="100000"/>
        </a:lnSpc>
        <a:spcBef>
          <a:spcPts val="0"/>
        </a:spcBef>
        <a:spcAft>
          <a:spcPts val="600"/>
        </a:spcAft>
        <a:buClr>
          <a:schemeClr val="accent4">
            <a:lumMod val="60000"/>
            <a:lumOff val="40000"/>
          </a:schemeClr>
        </a:buClr>
        <a:buSzPct val="80000"/>
        <a:buFont typeface="Lucida Grande"/>
        <a:buChar char="-"/>
        <a:defRPr sz="2400" b="1" kern="1200">
          <a:solidFill>
            <a:schemeClr val="tx1"/>
          </a:solidFill>
          <a:latin typeface="+mn-lt"/>
          <a:ea typeface="+mn-ea"/>
          <a:cs typeface="Arial"/>
        </a:defRPr>
      </a:lvl3pPr>
      <a:lvl4pPr marL="1216152" indent="-173736" algn="l" defTabSz="457200" rtl="0" eaLnBrk="1" latinLnBrk="0" hangingPunct="1">
        <a:lnSpc>
          <a:spcPts val="1800"/>
        </a:lnSpc>
        <a:spcBef>
          <a:spcPts val="0"/>
        </a:spcBef>
        <a:spcAft>
          <a:spcPts val="600"/>
        </a:spcAft>
        <a:buClr>
          <a:schemeClr val="accent4">
            <a:lumMod val="60000"/>
            <a:lumOff val="40000"/>
          </a:schemeClr>
        </a:buClr>
        <a:buSzPct val="80000"/>
        <a:buFont typeface="Lucida Grande"/>
        <a:buChar char="-"/>
        <a:defRPr sz="1400" b="1" kern="1200">
          <a:solidFill>
            <a:schemeClr val="tx1"/>
          </a:solidFill>
          <a:latin typeface="+mn-lt"/>
          <a:ea typeface="+mn-ea"/>
          <a:cs typeface="Arial"/>
        </a:defRPr>
      </a:lvl4pPr>
      <a:lvl5pPr marL="1546225" indent="-176213" algn="l" defTabSz="457200" rtl="0" eaLnBrk="1" latinLnBrk="0" hangingPunct="1">
        <a:lnSpc>
          <a:spcPts val="1900"/>
        </a:lnSpc>
        <a:spcBef>
          <a:spcPts val="0"/>
        </a:spcBef>
        <a:spcAft>
          <a:spcPts val="600"/>
        </a:spcAft>
        <a:buClr>
          <a:schemeClr val="accent4">
            <a:lumMod val="60000"/>
            <a:lumOff val="40000"/>
          </a:schemeClr>
        </a:buClr>
        <a:buSzPct val="80000"/>
        <a:buFont typeface="Lucida Grande"/>
        <a:buChar char="-"/>
        <a:defRPr lang="en-US" sz="1400" b="1" kern="1200" dirty="0">
          <a:solidFill>
            <a:schemeClr val="tx1"/>
          </a:solidFill>
          <a:latin typeface="+mn-lt"/>
          <a:ea typeface="+mn-ea"/>
          <a:cs typeface="Arial"/>
        </a:defRPr>
      </a:lvl5pPr>
      <a:lvl6pPr marL="1773238" indent="-177800" algn="l" defTabSz="401638" rtl="0" eaLnBrk="1" latinLnBrk="0" hangingPunct="1">
        <a:lnSpc>
          <a:spcPts val="1700"/>
        </a:lnSpc>
        <a:spcBef>
          <a:spcPts val="300"/>
        </a:spcBef>
        <a:spcAft>
          <a:spcPts val="300"/>
        </a:spcAft>
        <a:buSzPct val="80000"/>
        <a:buFont typeface="Lucida Grande"/>
        <a:buChar char="-"/>
        <a:tabLst>
          <a:tab pos="1484313" algn="l"/>
        </a:tabLst>
        <a:defRPr sz="1400" b="1" kern="1200">
          <a:solidFill>
            <a:schemeClr val="tx1"/>
          </a:solidFill>
          <a:latin typeface="Arial"/>
          <a:ea typeface="+mn-ea"/>
          <a:cs typeface="Arial"/>
        </a:defRPr>
      </a:lvl6pPr>
      <a:lvl7pPr marL="2062163" indent="-1762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7pPr>
      <a:lvl8pPr marL="2286000" indent="-173038"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8pPr>
      <a:lvl9pPr marL="2452688" indent="-163513" algn="l" defTabSz="457200" rtl="0" eaLnBrk="1" latinLnBrk="0" hangingPunct="1">
        <a:lnSpc>
          <a:spcPts val="1700"/>
        </a:lnSpc>
        <a:spcBef>
          <a:spcPts val="300"/>
        </a:spcBef>
        <a:spcAft>
          <a:spcPts val="300"/>
        </a:spcAft>
        <a:buSzPct val="80000"/>
        <a:buFont typeface="Lucida Grande"/>
        <a:buChar char="-"/>
        <a:defRPr sz="1400" b="1" kern="1200">
          <a:solidFill>
            <a:schemeClr val="tx1"/>
          </a:solidFill>
          <a:latin typeface="Arial"/>
          <a:ea typeface="+mn-ea"/>
          <a:cs typeface="Arial"/>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image" Target="../media/image20.jpg"/><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hyperlink" Target="mailto:mpriour@esri.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11.png"/><Relationship Id="rId9"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4.jp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Summi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p:txBody>
          <a:bodyPr/>
          <a:lstStyle/>
          <a:p>
            <a:r>
              <a:rPr lang="en-US" dirty="0" smtClean="0"/>
              <a:t>Using Web Workers and Processors to Bend Data to Your Will</a:t>
            </a:r>
            <a:endParaRPr lang="en-US" dirty="0"/>
          </a:p>
        </p:txBody>
      </p:sp>
      <p:sp>
        <p:nvSpPr>
          <p:cNvPr id="3" name="Subtitle 2"/>
          <p:cNvSpPr>
            <a:spLocks noGrp="1"/>
          </p:cNvSpPr>
          <p:nvPr>
            <p:ph type="subTitle" idx="1"/>
          </p:nvPr>
        </p:nvSpPr>
        <p:spPr/>
        <p:txBody>
          <a:bodyPr/>
          <a:lstStyle/>
          <a:p>
            <a:r>
              <a:rPr lang="en-US" dirty="0" smtClean="0"/>
              <a:t>Lloyd Heberlie, Matt </a:t>
            </a:r>
            <a:r>
              <a:rPr lang="en-US" dirty="0" err="1" smtClean="0"/>
              <a:t>Priour</a:t>
            </a:r>
            <a:endParaRPr lang="en-US" dirty="0"/>
          </a:p>
        </p:txBody>
      </p:sp>
    </p:spTree>
    <p:extLst>
      <p:ext uri="{BB962C8B-B14F-4D97-AF65-F5344CB8AC3E}">
        <p14:creationId xmlns:p14="http://schemas.microsoft.com/office/powerpoint/2010/main" val="1338226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579" y="736315"/>
            <a:ext cx="7287382" cy="5786199"/>
          </a:xfrm>
          <a:solidFill>
            <a:schemeClr val="bg2">
              <a:alpha val="50000"/>
            </a:schemeClr>
          </a:solidFill>
        </p:spPr>
        <p:txBody>
          <a:bodyPr/>
          <a:lstStyle/>
          <a:p>
            <a:r>
              <a:rPr lang="en-US" dirty="0" err="1" smtClean="0">
                <a:solidFill>
                  <a:srgbClr val="FFFF00"/>
                </a:solidFill>
              </a:rPr>
              <a:t>WorkerClient</a:t>
            </a:r>
            <a:r>
              <a:rPr lang="en-US" dirty="0" smtClean="0">
                <a:solidFill>
                  <a:srgbClr val="FFFF00"/>
                </a:solidFill>
              </a:rPr>
              <a:t/>
            </a:r>
            <a:br>
              <a:rPr lang="en-US" dirty="0" smtClean="0">
                <a:solidFill>
                  <a:srgbClr val="FFFF00"/>
                </a:solidFill>
              </a:rPr>
            </a:br>
            <a:r>
              <a:rPr lang="en-US" dirty="0" smtClean="0"/>
              <a:t/>
            </a:r>
            <a:br>
              <a:rPr lang="en-US" dirty="0" smtClean="0"/>
            </a:br>
            <a:r>
              <a:rPr lang="en-US" sz="3200" dirty="0" smtClean="0"/>
              <a:t>wraps Worker and adds Promises</a:t>
            </a:r>
            <a:r>
              <a:rPr lang="en-US" dirty="0" smtClean="0"/>
              <a:t/>
            </a:r>
            <a:br>
              <a:rPr lang="en-US" dirty="0" smtClean="0"/>
            </a:br>
            <a:r>
              <a:rPr lang="en-US" dirty="0" smtClean="0"/>
              <a:t/>
            </a:r>
            <a:br>
              <a:rPr lang="en-US" dirty="0" smtClean="0"/>
            </a:br>
            <a:r>
              <a:rPr lang="en-US" sz="3200" i="1" dirty="0" err="1" smtClean="0"/>
              <a:t>postMessage</a:t>
            </a:r>
            <a:r>
              <a:rPr lang="en-US" sz="3200" dirty="0" smtClean="0"/>
              <a:t> </a:t>
            </a:r>
            <a:r>
              <a:rPr lang="en-US" sz="3200" dirty="0" smtClean="0">
                <a:sym typeface="Wingdings"/>
              </a:rPr>
              <a:t> Promise</a:t>
            </a:r>
            <a:br>
              <a:rPr lang="en-US" sz="3200" dirty="0" smtClean="0">
                <a:sym typeface="Wingdings"/>
              </a:rPr>
            </a:br>
            <a:r>
              <a:rPr lang="en-US" sz="3200" dirty="0" smtClean="0"/>
              <a:t/>
            </a:r>
            <a:br>
              <a:rPr lang="en-US" sz="3200" dirty="0" smtClean="0"/>
            </a:br>
            <a:r>
              <a:rPr lang="en-US" sz="3200" i="1" dirty="0" err="1" smtClean="0"/>
              <a:t>importScripts</a:t>
            </a:r>
            <a:r>
              <a:rPr lang="en-US" sz="3200" dirty="0"/>
              <a:t> </a:t>
            </a:r>
            <a:r>
              <a:rPr lang="en-US" sz="3200" dirty="0">
                <a:sym typeface="Wingdings"/>
              </a:rPr>
              <a:t> </a:t>
            </a:r>
            <a:r>
              <a:rPr lang="en-US" sz="3200" dirty="0" smtClean="0">
                <a:sym typeface="Wingdings"/>
              </a:rPr>
              <a:t>Promise</a:t>
            </a:r>
            <a:br>
              <a:rPr lang="en-US" sz="3200" dirty="0" smtClean="0">
                <a:sym typeface="Wingdings"/>
              </a:rPr>
            </a:br>
            <a:r>
              <a:rPr lang="en-US" sz="3200" dirty="0" smtClean="0"/>
              <a:t/>
            </a:r>
            <a:br>
              <a:rPr lang="en-US" sz="3200" dirty="0" smtClean="0"/>
            </a:br>
            <a:r>
              <a:rPr lang="en-US" sz="3200" i="1" dirty="0" err="1" smtClean="0"/>
              <a:t>addWorkerCallback</a:t>
            </a:r>
            <a:r>
              <a:rPr lang="en-US" sz="3200" dirty="0"/>
              <a:t> </a:t>
            </a:r>
            <a:r>
              <a:rPr lang="en-US" sz="3200" dirty="0">
                <a:sym typeface="Wingdings"/>
              </a:rPr>
              <a:t> </a:t>
            </a:r>
            <a:r>
              <a:rPr lang="en-US" sz="3200" dirty="0" smtClean="0">
                <a:sym typeface="Wingdings"/>
              </a:rPr>
              <a:t>Promise</a:t>
            </a:r>
            <a:br>
              <a:rPr lang="en-US" sz="3200" dirty="0" smtClean="0">
                <a:sym typeface="Wingdings"/>
              </a:rPr>
            </a:br>
            <a:r>
              <a:rPr lang="en-US" sz="3200" dirty="0" smtClean="0"/>
              <a:t/>
            </a:r>
            <a:br>
              <a:rPr lang="en-US" sz="3200" dirty="0" smtClean="0"/>
            </a:br>
            <a:r>
              <a:rPr lang="en-US" sz="3200" i="1" dirty="0" smtClean="0"/>
              <a:t>‘message’</a:t>
            </a:r>
            <a:r>
              <a:rPr lang="en-US" sz="3200" dirty="0" smtClean="0"/>
              <a:t>– message event</a:t>
            </a:r>
            <a:endParaRPr lang="en-US" sz="3200" dirty="0"/>
          </a:p>
        </p:txBody>
      </p:sp>
      <p:pic>
        <p:nvPicPr>
          <p:cNvPr id="5" name="Picture Placeholder 4" descr="mandelbrot-set.png"/>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4236" r="24236"/>
          <a:stretch>
            <a:fillRect/>
          </a:stretch>
        </p:blipFill>
        <p:spPr/>
      </p:pic>
    </p:spTree>
    <p:extLst>
      <p:ext uri="{BB962C8B-B14F-4D97-AF65-F5344CB8AC3E}">
        <p14:creationId xmlns:p14="http://schemas.microsoft.com/office/powerpoint/2010/main" val="3940614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detection</a:t>
            </a:r>
            <a:endParaRPr lang="en-US" dirty="0"/>
          </a:p>
        </p:txBody>
      </p:sp>
      <p:sp>
        <p:nvSpPr>
          <p:cNvPr id="3" name="Content Placeholder 2"/>
          <p:cNvSpPr>
            <a:spLocks noGrp="1"/>
          </p:cNvSpPr>
          <p:nvPr>
            <p:ph sz="quarter" idx="10"/>
          </p:nvPr>
        </p:nvSpPr>
        <p:spPr/>
        <p:txBody>
          <a:bodyPr/>
          <a:lstStyle/>
          <a:p>
            <a:r>
              <a:rPr lang="en-US" dirty="0" smtClean="0"/>
              <a:t>Dojo has</a:t>
            </a:r>
          </a:p>
          <a:p>
            <a:r>
              <a:rPr lang="en-US" dirty="0" err="1" smtClean="0"/>
              <a:t>Modernizr</a:t>
            </a:r>
            <a:endParaRPr lang="en-US" dirty="0"/>
          </a:p>
        </p:txBody>
      </p:sp>
      <p:pic>
        <p:nvPicPr>
          <p:cNvPr id="4" name="Picture 3" descr="3228496997_bbdaa9e698_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23645" cy="3917734"/>
          </a:xfrm>
          <a:prstGeom prst="rect">
            <a:avLst/>
          </a:prstGeom>
        </p:spPr>
      </p:pic>
      <p:pic>
        <p:nvPicPr>
          <p:cNvPr id="5" name="Picture 4" descr="2122631863_f06ba5c460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6746" y="2856127"/>
            <a:ext cx="5415254" cy="4001873"/>
          </a:xfrm>
          <a:prstGeom prst="rect">
            <a:avLst/>
          </a:prstGeom>
        </p:spPr>
      </p:pic>
      <p:pic>
        <p:nvPicPr>
          <p:cNvPr id="6" name="Picture 5" descr="8442751_9cab5f3d94_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880" y="1466450"/>
            <a:ext cx="3724894" cy="3950645"/>
          </a:xfrm>
          <a:prstGeom prst="rect">
            <a:avLst/>
          </a:prstGeom>
        </p:spPr>
      </p:pic>
    </p:spTree>
    <p:extLst>
      <p:ext uri="{BB962C8B-B14F-4D97-AF65-F5344CB8AC3E}">
        <p14:creationId xmlns:p14="http://schemas.microsoft.com/office/powerpoint/2010/main" val="37710394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862620" y="635029"/>
            <a:ext cx="9584671" cy="5751194"/>
          </a:xfrm>
          <a:prstGeom prst="rect">
            <a:avLst/>
          </a:prstGeom>
          <a:solidFill>
            <a:schemeClr val="bg2">
              <a:alpha val="53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 name="Title 6"/>
          <p:cNvSpPr>
            <a:spLocks noGrp="1"/>
          </p:cNvSpPr>
          <p:nvPr>
            <p:ph type="title"/>
          </p:nvPr>
        </p:nvSpPr>
        <p:spPr>
          <a:xfrm>
            <a:off x="912302" y="1990428"/>
            <a:ext cx="10367433" cy="1477328"/>
          </a:xfrm>
        </p:spPr>
        <p:txBody>
          <a:bodyPr/>
          <a:lstStyle/>
          <a:p>
            <a:r>
              <a:rPr lang="en-US" dirty="0" smtClean="0"/>
              <a:t>Processors</a:t>
            </a:r>
            <a:endParaRPr lang="en-US" dirty="0"/>
          </a:p>
        </p:txBody>
      </p:sp>
      <p:sp>
        <p:nvSpPr>
          <p:cNvPr id="8" name="Text Placeholder 7"/>
          <p:cNvSpPr>
            <a:spLocks noGrp="1"/>
          </p:cNvSpPr>
          <p:nvPr>
            <p:ph type="body" sz="quarter" idx="10"/>
          </p:nvPr>
        </p:nvSpPr>
        <p:spPr>
          <a:xfrm>
            <a:off x="912302" y="3467761"/>
            <a:ext cx="10367433" cy="2046714"/>
          </a:xfrm>
        </p:spPr>
        <p:txBody>
          <a:bodyPr/>
          <a:lstStyle/>
          <a:p>
            <a:endParaRPr lang="en-US" dirty="0" smtClean="0"/>
          </a:p>
          <a:p>
            <a:r>
              <a:rPr lang="en-US" sz="4800" dirty="0" smtClean="0"/>
              <a:t>Spatial Indexing</a:t>
            </a:r>
          </a:p>
          <a:p>
            <a:r>
              <a:rPr lang="en-US" i="1" dirty="0" smtClean="0"/>
              <a:t>esri/process/</a:t>
            </a:r>
            <a:r>
              <a:rPr lang="en-US" i="1" dirty="0" err="1" smtClean="0"/>
              <a:t>SpatialIndex</a:t>
            </a:r>
            <a:endParaRPr lang="en-US" i="1" dirty="0"/>
          </a:p>
        </p:txBody>
      </p:sp>
    </p:spTree>
    <p:extLst>
      <p:ext uri="{BB962C8B-B14F-4D97-AF65-F5344CB8AC3E}">
        <p14:creationId xmlns:p14="http://schemas.microsoft.com/office/powerpoint/2010/main" val="141433420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201477" y="2852789"/>
            <a:ext cx="3121637" cy="1043704"/>
          </a:xfrm>
          <a:prstGeom prst="rect">
            <a:avLst/>
          </a:prstGeom>
          <a:solidFill>
            <a:schemeClr val="bg2">
              <a:alpha val="53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Data 2"/>
          <p:cNvSpPr/>
          <p:nvPr/>
        </p:nvSpPr>
        <p:spPr bwMode="auto">
          <a:xfrm>
            <a:off x="9195519" y="525073"/>
            <a:ext cx="2442369" cy="2527675"/>
          </a:xfrm>
          <a:prstGeom prst="flowChartInputOutput">
            <a:avLst/>
          </a:prstGeom>
          <a:ln>
            <a:solidFill>
              <a:schemeClr val="accent1">
                <a:lumMod val="75000"/>
              </a:schemeClr>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 name="Alternate Process 3"/>
          <p:cNvSpPr/>
          <p:nvPr/>
        </p:nvSpPr>
        <p:spPr bwMode="auto">
          <a:xfrm>
            <a:off x="4335205" y="2564310"/>
            <a:ext cx="2796513" cy="1880493"/>
          </a:xfrm>
          <a:prstGeom prst="flowChartAlternateProcess">
            <a:avLst/>
          </a:prstGeom>
          <a:ln>
            <a:solidFill>
              <a:schemeClr val="accent1">
                <a:lumMod val="75000"/>
              </a:schemeClr>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5" name="Display 4"/>
          <p:cNvSpPr/>
          <p:nvPr/>
        </p:nvSpPr>
        <p:spPr bwMode="auto">
          <a:xfrm>
            <a:off x="8023182" y="4908820"/>
            <a:ext cx="2051590" cy="1709539"/>
          </a:xfrm>
          <a:prstGeom prst="flowChartDisplay">
            <a:avLst/>
          </a:prstGeom>
          <a:ln>
            <a:solidFill>
              <a:schemeClr val="accent1">
                <a:lumMod val="75000"/>
              </a:schemeClr>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6" name="Stored Data 5"/>
          <p:cNvSpPr/>
          <p:nvPr/>
        </p:nvSpPr>
        <p:spPr bwMode="auto">
          <a:xfrm>
            <a:off x="1587540" y="5726956"/>
            <a:ext cx="3797883" cy="866981"/>
          </a:xfrm>
          <a:prstGeom prst="flowChartOnlineStorage">
            <a:avLst/>
          </a:prstGeom>
          <a:ln>
            <a:solidFill>
              <a:schemeClr val="accent1">
                <a:lumMod val="75000"/>
              </a:schemeClr>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7" name="Multidocument 6"/>
          <p:cNvSpPr/>
          <p:nvPr/>
        </p:nvSpPr>
        <p:spPr bwMode="auto">
          <a:xfrm>
            <a:off x="3052962" y="500652"/>
            <a:ext cx="1355515" cy="1086779"/>
          </a:xfrm>
          <a:prstGeom prst="flowChartMultidocument">
            <a:avLst/>
          </a:prstGeom>
          <a:ln>
            <a:solidFill>
              <a:schemeClr val="accent1">
                <a:lumMod val="75000"/>
              </a:schemeClr>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8" name="TextBox 7"/>
          <p:cNvSpPr txBox="1"/>
          <p:nvPr/>
        </p:nvSpPr>
        <p:spPr>
          <a:xfrm>
            <a:off x="2881995" y="1648485"/>
            <a:ext cx="2088226" cy="586128"/>
          </a:xfrm>
          <a:prstGeom prst="rect">
            <a:avLst/>
          </a:prstGeom>
          <a:noFill/>
          <a:ln>
            <a:noFill/>
          </a:ln>
        </p:spPr>
        <p:style>
          <a:lnRef idx="0">
            <a:schemeClr val="accent3"/>
          </a:lnRef>
          <a:fillRef idx="3">
            <a:schemeClr val="accent3"/>
          </a:fillRef>
          <a:effectRef idx="3">
            <a:schemeClr val="accent3"/>
          </a:effectRef>
          <a:fontRef idx="minor">
            <a:schemeClr val="lt1"/>
          </a:fontRef>
        </p:style>
        <p:txBody>
          <a:bodyPr wrap="square" lIns="0" tIns="0" rIns="0" bIns="0" rtlCol="0">
            <a:noAutofit/>
          </a:bodyPr>
          <a:lstStyle/>
          <a:p>
            <a:pPr algn="l" eaLnBrk="0" hangingPunct="0">
              <a:lnSpc>
                <a:spcPts val="1800"/>
              </a:lnSpc>
            </a:pPr>
            <a:r>
              <a:rPr lang="en-US" sz="2000" b="1" dirty="0" smtClean="0"/>
              <a:t>Map</a:t>
            </a:r>
          </a:p>
          <a:p>
            <a:pPr algn="l" eaLnBrk="0" hangingPunct="0">
              <a:lnSpc>
                <a:spcPts val="1800"/>
              </a:lnSpc>
            </a:pPr>
            <a:r>
              <a:rPr lang="en-US" b="1" dirty="0" smtClean="0"/>
              <a:t>All Graphics &amp; Feature Layers</a:t>
            </a:r>
          </a:p>
        </p:txBody>
      </p:sp>
      <p:sp>
        <p:nvSpPr>
          <p:cNvPr id="9" name="Document 8"/>
          <p:cNvSpPr/>
          <p:nvPr/>
        </p:nvSpPr>
        <p:spPr bwMode="auto">
          <a:xfrm>
            <a:off x="6643244" y="476230"/>
            <a:ext cx="1270032" cy="989090"/>
          </a:xfrm>
          <a:prstGeom prst="flowChartDocument">
            <a:avLst/>
          </a:prstGeom>
          <a:ln>
            <a:solidFill>
              <a:schemeClr val="accent1">
                <a:lumMod val="75000"/>
              </a:schemeClr>
            </a:solidFill>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0" name="TextBox 9"/>
          <p:cNvSpPr txBox="1"/>
          <p:nvPr/>
        </p:nvSpPr>
        <p:spPr>
          <a:xfrm>
            <a:off x="6502559" y="1507821"/>
            <a:ext cx="2088226" cy="586128"/>
          </a:xfrm>
          <a:prstGeom prst="rect">
            <a:avLst/>
          </a:prstGeom>
          <a:noFill/>
          <a:ln>
            <a:noFill/>
          </a:ln>
        </p:spPr>
        <p:style>
          <a:lnRef idx="0">
            <a:schemeClr val="accent3"/>
          </a:lnRef>
          <a:fillRef idx="3">
            <a:schemeClr val="accent3"/>
          </a:fillRef>
          <a:effectRef idx="3">
            <a:schemeClr val="accent3"/>
          </a:effectRef>
          <a:fontRef idx="minor">
            <a:schemeClr val="lt1"/>
          </a:fontRef>
        </p:style>
        <p:txBody>
          <a:bodyPr wrap="square" lIns="0" tIns="0" rIns="0" bIns="0" rtlCol="0">
            <a:noAutofit/>
          </a:bodyPr>
          <a:lstStyle/>
          <a:p>
            <a:pPr algn="l" eaLnBrk="0" hangingPunct="0">
              <a:lnSpc>
                <a:spcPts val="1800"/>
              </a:lnSpc>
            </a:pPr>
            <a:r>
              <a:rPr lang="en-US" sz="2000" b="1" dirty="0" smtClean="0">
                <a:ea typeface="+mn-ea"/>
                <a:cs typeface="+mn-cs"/>
              </a:rPr>
              <a:t>Single Layer</a:t>
            </a:r>
          </a:p>
        </p:txBody>
      </p:sp>
      <p:sp>
        <p:nvSpPr>
          <p:cNvPr id="11" name="Or 10"/>
          <p:cNvSpPr/>
          <p:nvPr/>
        </p:nvSpPr>
        <p:spPr bwMode="auto">
          <a:xfrm>
            <a:off x="5531966" y="1587431"/>
            <a:ext cx="366355" cy="378541"/>
          </a:xfrm>
          <a:prstGeom prst="flowChartOr">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cxnSp>
        <p:nvCxnSpPr>
          <p:cNvPr id="12" name="Straight Arrow Connector 11"/>
          <p:cNvCxnSpPr>
            <a:stCxn id="11" idx="1"/>
            <a:endCxn id="7" idx="3"/>
          </p:cNvCxnSpPr>
          <p:nvPr/>
        </p:nvCxnSpPr>
        <p:spPr bwMode="auto">
          <a:xfrm flipH="1" flipV="1">
            <a:off x="4408477" y="1044042"/>
            <a:ext cx="1177140" cy="598825"/>
          </a:xfrm>
          <a:prstGeom prst="straightConnector1">
            <a:avLst/>
          </a:prstGeom>
          <a:noFill/>
          <a:ln w="19050" cap="flat" cmpd="sng" algn="ctr">
            <a:solidFill>
              <a:schemeClr val="tx2"/>
            </a:solidFill>
            <a:prstDash val="solid"/>
            <a:round/>
            <a:headEnd type="arrow" w="med" len="med"/>
            <a:tailEnd type="none"/>
          </a:ln>
          <a:effectLst/>
        </p:spPr>
      </p:cxnSp>
      <p:cxnSp>
        <p:nvCxnSpPr>
          <p:cNvPr id="13" name="Straight Arrow Connector 12"/>
          <p:cNvCxnSpPr>
            <a:stCxn id="11" idx="7"/>
            <a:endCxn id="9" idx="1"/>
          </p:cNvCxnSpPr>
          <p:nvPr/>
        </p:nvCxnSpPr>
        <p:spPr bwMode="auto">
          <a:xfrm flipV="1">
            <a:off x="5844670" y="970775"/>
            <a:ext cx="798574" cy="672092"/>
          </a:xfrm>
          <a:prstGeom prst="straightConnector1">
            <a:avLst/>
          </a:prstGeom>
          <a:noFill/>
          <a:ln w="19050" cap="flat" cmpd="sng" algn="ctr">
            <a:solidFill>
              <a:schemeClr val="tx2"/>
            </a:solidFill>
            <a:prstDash val="solid"/>
            <a:round/>
            <a:headEnd type="arrow" w="med" len="med"/>
            <a:tailEnd type="none"/>
          </a:ln>
          <a:effectLst/>
        </p:spPr>
      </p:cxnSp>
      <p:cxnSp>
        <p:nvCxnSpPr>
          <p:cNvPr id="14" name="Straight Arrow Connector 13"/>
          <p:cNvCxnSpPr>
            <a:stCxn id="11" idx="4"/>
            <a:endCxn id="4" idx="0"/>
          </p:cNvCxnSpPr>
          <p:nvPr/>
        </p:nvCxnSpPr>
        <p:spPr bwMode="auto">
          <a:xfrm>
            <a:off x="5715144" y="1965972"/>
            <a:ext cx="18318" cy="598338"/>
          </a:xfrm>
          <a:prstGeom prst="straightConnector1">
            <a:avLst/>
          </a:prstGeom>
          <a:noFill/>
          <a:ln w="19050" cap="flat" cmpd="sng" algn="ctr">
            <a:solidFill>
              <a:schemeClr val="tx2"/>
            </a:solidFill>
            <a:prstDash val="solid"/>
            <a:round/>
            <a:headEnd type="none" w="med" len="med"/>
            <a:tailEnd type="arrow"/>
          </a:ln>
          <a:effectLst/>
        </p:spPr>
      </p:cxnSp>
      <p:cxnSp>
        <p:nvCxnSpPr>
          <p:cNvPr id="15" name="Straight Arrow Connector 14"/>
          <p:cNvCxnSpPr>
            <a:stCxn id="3" idx="2"/>
            <a:endCxn id="4" idx="3"/>
          </p:cNvCxnSpPr>
          <p:nvPr/>
        </p:nvCxnSpPr>
        <p:spPr bwMode="auto">
          <a:xfrm flipH="1">
            <a:off x="7131718" y="1788911"/>
            <a:ext cx="2308038" cy="1715646"/>
          </a:xfrm>
          <a:prstGeom prst="straightConnector1">
            <a:avLst/>
          </a:prstGeom>
          <a:noFill/>
          <a:ln w="19050" cap="flat" cmpd="sng" algn="ctr">
            <a:solidFill>
              <a:schemeClr val="tx2"/>
            </a:solidFill>
            <a:prstDash val="solid"/>
            <a:round/>
            <a:headEnd type="arrow"/>
            <a:tailEnd type="arrow"/>
          </a:ln>
          <a:effectLst/>
        </p:spPr>
      </p:cxnSp>
      <p:cxnSp>
        <p:nvCxnSpPr>
          <p:cNvPr id="16" name="Straight Arrow Connector 15"/>
          <p:cNvCxnSpPr>
            <a:stCxn id="4" idx="2"/>
            <a:endCxn id="6" idx="0"/>
          </p:cNvCxnSpPr>
          <p:nvPr/>
        </p:nvCxnSpPr>
        <p:spPr bwMode="auto">
          <a:xfrm flipH="1">
            <a:off x="3486482" y="4444803"/>
            <a:ext cx="2246980" cy="1282153"/>
          </a:xfrm>
          <a:prstGeom prst="straightConnector1">
            <a:avLst/>
          </a:prstGeom>
          <a:noFill/>
          <a:ln w="19050" cap="flat" cmpd="sng" algn="ctr">
            <a:solidFill>
              <a:schemeClr val="tx2"/>
            </a:solidFill>
            <a:prstDash val="solid"/>
            <a:round/>
            <a:headEnd type="none" w="med" len="med"/>
            <a:tailEnd type="arrow"/>
          </a:ln>
          <a:effectLst/>
        </p:spPr>
      </p:cxnSp>
      <p:cxnSp>
        <p:nvCxnSpPr>
          <p:cNvPr id="17" name="Straight Arrow Connector 16"/>
          <p:cNvCxnSpPr>
            <a:stCxn id="4" idx="2"/>
            <a:endCxn id="5" idx="1"/>
          </p:cNvCxnSpPr>
          <p:nvPr/>
        </p:nvCxnSpPr>
        <p:spPr bwMode="auto">
          <a:xfrm>
            <a:off x="5733462" y="4444803"/>
            <a:ext cx="2289720" cy="1318787"/>
          </a:xfrm>
          <a:prstGeom prst="straightConnector1">
            <a:avLst/>
          </a:prstGeom>
          <a:noFill/>
          <a:ln w="19050" cap="flat" cmpd="sng" algn="ctr">
            <a:solidFill>
              <a:schemeClr val="tx2"/>
            </a:solidFill>
            <a:prstDash val="solid"/>
            <a:round/>
            <a:headEnd type="none" w="med" len="med"/>
            <a:tailEnd type="arrow"/>
          </a:ln>
          <a:effectLst/>
        </p:spPr>
      </p:cxnSp>
      <p:cxnSp>
        <p:nvCxnSpPr>
          <p:cNvPr id="18" name="Straight Arrow Connector 17"/>
          <p:cNvCxnSpPr>
            <a:stCxn id="6" idx="3"/>
            <a:endCxn id="5" idx="1"/>
          </p:cNvCxnSpPr>
          <p:nvPr/>
        </p:nvCxnSpPr>
        <p:spPr bwMode="auto">
          <a:xfrm flipV="1">
            <a:off x="4752443" y="5763590"/>
            <a:ext cx="3270739" cy="396857"/>
          </a:xfrm>
          <a:prstGeom prst="straightConnector1">
            <a:avLst/>
          </a:prstGeom>
          <a:noFill/>
          <a:ln w="19050" cap="flat" cmpd="sng" algn="ctr">
            <a:solidFill>
              <a:schemeClr val="tx2"/>
            </a:solidFill>
            <a:prstDash val="solid"/>
            <a:round/>
            <a:headEnd type="none" w="med" len="med"/>
            <a:tailEnd type="arrow"/>
          </a:ln>
          <a:effectLst/>
        </p:spPr>
      </p:cxnSp>
      <p:sp>
        <p:nvSpPr>
          <p:cNvPr id="19" name="TextBox 18"/>
          <p:cNvSpPr txBox="1"/>
          <p:nvPr/>
        </p:nvSpPr>
        <p:spPr>
          <a:xfrm>
            <a:off x="9757264" y="928036"/>
            <a:ext cx="1599752" cy="720449"/>
          </a:xfrm>
          <a:prstGeom prst="rect">
            <a:avLst/>
          </a:prstGeom>
          <a:noFill/>
          <a:effectLst/>
        </p:spPr>
        <p:txBody>
          <a:bodyPr wrap="square" lIns="0" tIns="0" rIns="0" bIns="0" rtlCol="0">
            <a:noAutofit/>
          </a:bodyPr>
          <a:lstStyle/>
          <a:p>
            <a:pPr algn="l" eaLnBrk="0" hangingPunct="0">
              <a:lnSpc>
                <a:spcPts val="1800"/>
              </a:lnSpc>
            </a:pPr>
            <a:r>
              <a:rPr lang="en-US" sz="2000" b="1" dirty="0" smtClean="0">
                <a:ea typeface="+mn-ea"/>
                <a:cs typeface="+mn-cs"/>
              </a:rPr>
              <a:t>Data from</a:t>
            </a:r>
          </a:p>
          <a:p>
            <a:pPr algn="l" eaLnBrk="0" hangingPunct="0">
              <a:lnSpc>
                <a:spcPts val="1800"/>
              </a:lnSpc>
            </a:pPr>
            <a:r>
              <a:rPr lang="en-US" sz="2000" b="1" dirty="0" smtClean="0">
                <a:ea typeface="+mn-ea"/>
                <a:cs typeface="+mn-cs"/>
              </a:rPr>
              <a:t>attached layers</a:t>
            </a:r>
          </a:p>
          <a:p>
            <a:pPr algn="l" eaLnBrk="0" hangingPunct="0">
              <a:lnSpc>
                <a:spcPts val="1800"/>
              </a:lnSpc>
            </a:pPr>
            <a:endParaRPr lang="en-US" sz="1400" b="1" dirty="0" smtClean="0">
              <a:ea typeface="+mn-ea"/>
              <a:cs typeface="+mn-cs"/>
            </a:endParaRPr>
          </a:p>
          <a:p>
            <a:pPr algn="l" eaLnBrk="0" hangingPunct="0">
              <a:lnSpc>
                <a:spcPts val="1800"/>
              </a:lnSpc>
            </a:pPr>
            <a:r>
              <a:rPr lang="en-US" b="1" dirty="0" smtClean="0"/>
              <a:t>Direct or via Layer</a:t>
            </a:r>
          </a:p>
        </p:txBody>
      </p:sp>
      <p:sp>
        <p:nvSpPr>
          <p:cNvPr id="20" name="TextBox 19"/>
          <p:cNvSpPr txBox="1"/>
          <p:nvPr/>
        </p:nvSpPr>
        <p:spPr>
          <a:xfrm>
            <a:off x="4621935" y="2765553"/>
            <a:ext cx="2314393" cy="1691460"/>
          </a:xfrm>
          <a:prstGeom prst="rect">
            <a:avLst/>
          </a:prstGeom>
          <a:noFill/>
          <a:effectLst/>
        </p:spPr>
        <p:txBody>
          <a:bodyPr wrap="square" lIns="0" tIns="0" rIns="0" bIns="0" rtlCol="0">
            <a:noAutofit/>
          </a:bodyPr>
          <a:lstStyle/>
          <a:p>
            <a:pPr algn="l" eaLnBrk="0" hangingPunct="0">
              <a:lnSpc>
                <a:spcPts val="1800"/>
              </a:lnSpc>
            </a:pPr>
            <a:r>
              <a:rPr lang="en-US" sz="2000" b="1" u="sng" dirty="0" smtClean="0"/>
              <a:t>Defined Processor.</a:t>
            </a:r>
          </a:p>
          <a:p>
            <a:pPr algn="l" eaLnBrk="0" hangingPunct="0">
              <a:lnSpc>
                <a:spcPts val="1800"/>
              </a:lnSpc>
            </a:pPr>
            <a:r>
              <a:rPr lang="en-US" sz="1600" b="1" dirty="0" smtClean="0"/>
              <a:t>Sees all data added to layers.</a:t>
            </a:r>
          </a:p>
          <a:p>
            <a:pPr algn="l" eaLnBrk="0" hangingPunct="0">
              <a:lnSpc>
                <a:spcPts val="1800"/>
              </a:lnSpc>
            </a:pPr>
            <a:r>
              <a:rPr lang="en-US" sz="1600" b="1" dirty="0" smtClean="0"/>
              <a:t>May intercept.</a:t>
            </a:r>
          </a:p>
          <a:p>
            <a:pPr algn="l" eaLnBrk="0" hangingPunct="0">
              <a:lnSpc>
                <a:spcPts val="1800"/>
              </a:lnSpc>
            </a:pPr>
            <a:r>
              <a:rPr lang="en-US" sz="1600" b="1" dirty="0" smtClean="0"/>
              <a:t>Sends data to workers (parallel or serial)</a:t>
            </a:r>
          </a:p>
        </p:txBody>
      </p:sp>
      <p:sp>
        <p:nvSpPr>
          <p:cNvPr id="21" name="TextBox 20"/>
          <p:cNvSpPr txBox="1"/>
          <p:nvPr/>
        </p:nvSpPr>
        <p:spPr>
          <a:xfrm>
            <a:off x="8175582" y="5390917"/>
            <a:ext cx="1838130" cy="885534"/>
          </a:xfrm>
          <a:prstGeom prst="rect">
            <a:avLst/>
          </a:prstGeom>
          <a:noFill/>
          <a:effectLst/>
        </p:spPr>
        <p:txBody>
          <a:bodyPr wrap="square" lIns="0" tIns="0" rIns="0" bIns="0" rtlCol="0">
            <a:noAutofit/>
          </a:bodyPr>
          <a:lstStyle/>
          <a:p>
            <a:pPr algn="l" eaLnBrk="0" hangingPunct="0">
              <a:lnSpc>
                <a:spcPts val="1800"/>
              </a:lnSpc>
            </a:pPr>
            <a:r>
              <a:rPr lang="en-US" sz="2000" b="1" dirty="0" smtClean="0">
                <a:ea typeface="+mn-ea"/>
                <a:cs typeface="+mn-cs"/>
              </a:rPr>
              <a:t>Map or other Display Layer</a:t>
            </a:r>
          </a:p>
        </p:txBody>
      </p:sp>
      <p:sp>
        <p:nvSpPr>
          <p:cNvPr id="22" name="TextBox 21"/>
          <p:cNvSpPr txBox="1"/>
          <p:nvPr/>
        </p:nvSpPr>
        <p:spPr>
          <a:xfrm>
            <a:off x="2246484" y="5824170"/>
            <a:ext cx="2003238" cy="720449"/>
          </a:xfrm>
          <a:prstGeom prst="rect">
            <a:avLst/>
          </a:prstGeom>
          <a:noFill/>
          <a:effectLst/>
        </p:spPr>
        <p:txBody>
          <a:bodyPr wrap="square" lIns="0" tIns="0" rIns="0" bIns="0" rtlCol="0">
            <a:noAutofit/>
          </a:bodyPr>
          <a:lstStyle/>
          <a:p>
            <a:pPr algn="l" eaLnBrk="0" hangingPunct="0">
              <a:lnSpc>
                <a:spcPts val="1800"/>
              </a:lnSpc>
            </a:pPr>
            <a:r>
              <a:rPr lang="en-US" sz="2000" b="1" dirty="0" smtClean="0"/>
              <a:t>Stored Results</a:t>
            </a:r>
          </a:p>
          <a:p>
            <a:pPr algn="l" eaLnBrk="0" hangingPunct="0">
              <a:lnSpc>
                <a:spcPts val="1800"/>
              </a:lnSpc>
            </a:pPr>
            <a:r>
              <a:rPr lang="en-US" b="1" dirty="0" smtClean="0">
                <a:ea typeface="+mn-ea"/>
                <a:cs typeface="+mn-cs"/>
              </a:rPr>
              <a:t>- index, stats, </a:t>
            </a:r>
            <a:r>
              <a:rPr lang="en-US" b="1" dirty="0" err="1" smtClean="0">
                <a:ea typeface="+mn-ea"/>
                <a:cs typeface="+mn-cs"/>
              </a:rPr>
              <a:t>etc</a:t>
            </a:r>
            <a:endParaRPr lang="en-US" b="1" dirty="0" smtClean="0">
              <a:ea typeface="+mn-ea"/>
              <a:cs typeface="+mn-cs"/>
            </a:endParaRPr>
          </a:p>
          <a:p>
            <a:pPr algn="l" eaLnBrk="0" hangingPunct="0">
              <a:lnSpc>
                <a:spcPts val="1800"/>
              </a:lnSpc>
            </a:pPr>
            <a:endParaRPr lang="en-US" sz="1400" b="1" dirty="0" smtClean="0">
              <a:ea typeface="+mn-ea"/>
              <a:cs typeface="+mn-cs"/>
            </a:endParaRPr>
          </a:p>
        </p:txBody>
      </p:sp>
      <p:sp>
        <p:nvSpPr>
          <p:cNvPr id="23" name="TextBox 22"/>
          <p:cNvSpPr txBox="1"/>
          <p:nvPr/>
        </p:nvSpPr>
        <p:spPr>
          <a:xfrm>
            <a:off x="298271" y="3347310"/>
            <a:ext cx="3578071" cy="537285"/>
          </a:xfrm>
          <a:prstGeom prst="rect">
            <a:avLst/>
          </a:prstGeom>
          <a:noFill/>
          <a:effectLst/>
        </p:spPr>
        <p:txBody>
          <a:bodyPr wrap="none" lIns="0" tIns="0" rIns="0" bIns="0" rtlCol="0">
            <a:noAutofit/>
          </a:bodyPr>
          <a:lstStyle/>
          <a:p>
            <a:pPr algn="l" eaLnBrk="0" hangingPunct="0">
              <a:lnSpc>
                <a:spcPts val="1800"/>
              </a:lnSpc>
            </a:pPr>
            <a:r>
              <a:rPr lang="en-US" sz="4000" b="1" dirty="0" smtClean="0">
                <a:solidFill>
                  <a:schemeClr val="accent3"/>
                </a:solidFill>
                <a:ea typeface="+mn-ea"/>
                <a:cs typeface="+mn-cs"/>
              </a:rPr>
              <a:t>Processors</a:t>
            </a:r>
          </a:p>
        </p:txBody>
      </p:sp>
    </p:spTree>
    <p:extLst>
      <p:ext uri="{BB962C8B-B14F-4D97-AF65-F5344CB8AC3E}">
        <p14:creationId xmlns:p14="http://schemas.microsoft.com/office/powerpoint/2010/main" val="323800841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73985" y="130572"/>
            <a:ext cx="7185581" cy="6566523"/>
          </a:xfrm>
          <a:prstGeom prst="rect">
            <a:avLst/>
          </a:prstGeom>
          <a:solidFill>
            <a:schemeClr val="bg2">
              <a:alpha val="53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itle 2"/>
          <p:cNvSpPr>
            <a:spLocks noGrp="1"/>
          </p:cNvSpPr>
          <p:nvPr>
            <p:ph type="title"/>
          </p:nvPr>
        </p:nvSpPr>
        <p:spPr>
          <a:xfrm>
            <a:off x="208783" y="335255"/>
            <a:ext cx="5029200" cy="584775"/>
          </a:xfrm>
        </p:spPr>
        <p:txBody>
          <a:bodyPr/>
          <a:lstStyle/>
          <a:p>
            <a:r>
              <a:rPr lang="en-US" dirty="0" smtClean="0">
                <a:solidFill>
                  <a:srgbClr val="FFFF00"/>
                </a:solidFill>
              </a:rPr>
              <a:t>Processor</a:t>
            </a:r>
            <a:endParaRPr lang="en-US" dirty="0">
              <a:solidFill>
                <a:srgbClr val="FFFF00"/>
              </a:solidFill>
            </a:endParaRPr>
          </a:p>
        </p:txBody>
      </p:sp>
      <p:pic>
        <p:nvPicPr>
          <p:cNvPr id="7" name="Picture Placeholder 6" descr="6036388336_5dba70c853_b.jpg"/>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3333" r="23333"/>
          <a:stretch>
            <a:fillRect/>
          </a:stretch>
        </p:blipFill>
        <p:spPr/>
      </p:pic>
      <p:sp>
        <p:nvSpPr>
          <p:cNvPr id="9" name="Title 2"/>
          <p:cNvSpPr txBox="1">
            <a:spLocks/>
          </p:cNvSpPr>
          <p:nvPr/>
        </p:nvSpPr>
        <p:spPr>
          <a:xfrm>
            <a:off x="173985" y="1050360"/>
            <a:ext cx="7185581" cy="3046988"/>
          </a:xfrm>
          <a:prstGeom prst="rect">
            <a:avLst/>
          </a:prstGeom>
          <a:noFill/>
        </p:spPr>
        <p:txBody>
          <a:bodyPr vert="horz" wrap="square" lIns="0" tIns="0" rIns="0" bIns="0" rtlCol="0" anchor="t" anchorCtr="0">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3200" dirty="0" smtClean="0"/>
              <a:t>Base class for processors.</a:t>
            </a:r>
          </a:p>
          <a:p>
            <a:endParaRPr lang="en-US" sz="3200" i="1" dirty="0"/>
          </a:p>
          <a:p>
            <a:r>
              <a:rPr lang="en-US" sz="3200" i="1" dirty="0" smtClean="0"/>
              <a:t>Must implement process functions including what and when to post data to worker.</a:t>
            </a:r>
            <a:endParaRPr lang="en-US" sz="3200" i="1" dirty="0"/>
          </a:p>
          <a:p>
            <a:endParaRPr lang="en-US" dirty="0"/>
          </a:p>
        </p:txBody>
      </p:sp>
      <p:sp>
        <p:nvSpPr>
          <p:cNvPr id="10" name="Title 2"/>
          <p:cNvSpPr txBox="1">
            <a:spLocks/>
          </p:cNvSpPr>
          <p:nvPr/>
        </p:nvSpPr>
        <p:spPr>
          <a:xfrm>
            <a:off x="173985" y="3898993"/>
            <a:ext cx="7185581" cy="2708434"/>
          </a:xfrm>
          <a:prstGeom prst="rect">
            <a:avLst/>
          </a:prstGeom>
          <a:noFill/>
        </p:spPr>
        <p:txBody>
          <a:bodyPr vert="horz" wrap="square" lIns="0" tIns="0" rIns="0" bIns="0" rtlCol="0" anchor="t" anchorCtr="0">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marL="571500" indent="-571500">
              <a:buFont typeface="Arial"/>
              <a:buChar char="•"/>
            </a:pPr>
            <a:r>
              <a:rPr lang="en-US" sz="3200" dirty="0" smtClean="0"/>
              <a:t>Options</a:t>
            </a:r>
          </a:p>
          <a:p>
            <a:pPr marL="1028700" lvl="1" indent="-571500">
              <a:buFont typeface="Arial"/>
              <a:buChar char="•"/>
            </a:pPr>
            <a:r>
              <a:rPr lang="en-US" sz="2800" dirty="0" err="1" smtClean="0"/>
              <a:t>drawFeatures</a:t>
            </a:r>
            <a:r>
              <a:rPr lang="en-US" sz="2800" dirty="0" smtClean="0"/>
              <a:t>, </a:t>
            </a:r>
            <a:r>
              <a:rPr lang="en-US" sz="2800" dirty="0" err="1" smtClean="0"/>
              <a:t>passFeatures</a:t>
            </a:r>
            <a:r>
              <a:rPr lang="en-US" sz="2800" dirty="0" smtClean="0"/>
              <a:t>, </a:t>
            </a:r>
            <a:r>
              <a:rPr lang="en-US" sz="2800" dirty="0" err="1" smtClean="0"/>
              <a:t>workerCallback</a:t>
            </a:r>
            <a:endParaRPr lang="en-US" sz="2800" dirty="0" smtClean="0"/>
          </a:p>
          <a:p>
            <a:pPr marL="571500" indent="-571500">
              <a:buFont typeface="Arial"/>
              <a:buChar char="•"/>
            </a:pPr>
            <a:r>
              <a:rPr lang="en-US" sz="3200" dirty="0" smtClean="0"/>
              <a:t>Methods</a:t>
            </a:r>
          </a:p>
          <a:p>
            <a:pPr marL="1028700" lvl="1" indent="-571500">
              <a:buFont typeface="Arial"/>
              <a:buChar char="•"/>
            </a:pPr>
            <a:r>
              <a:rPr lang="en-US" sz="2800" dirty="0" err="1" smtClean="0"/>
              <a:t>addLayer</a:t>
            </a:r>
            <a:r>
              <a:rPr lang="en-US" sz="2800" dirty="0" smtClean="0"/>
              <a:t>, </a:t>
            </a:r>
            <a:r>
              <a:rPr lang="en-US" sz="2800" dirty="0" err="1" smtClean="0"/>
              <a:t>removeLayer</a:t>
            </a:r>
            <a:r>
              <a:rPr lang="en-US" sz="2800" dirty="0" smtClean="0"/>
              <a:t>, </a:t>
            </a:r>
            <a:r>
              <a:rPr lang="en-US" sz="2800" dirty="0" err="1" smtClean="0"/>
              <a:t>setMap</a:t>
            </a:r>
            <a:r>
              <a:rPr lang="en-US" sz="2800" dirty="0" smtClean="0"/>
              <a:t>, </a:t>
            </a:r>
            <a:r>
              <a:rPr lang="en-US" sz="2800" dirty="0" err="1" smtClean="0"/>
              <a:t>unsetMap</a:t>
            </a:r>
            <a:r>
              <a:rPr lang="en-US" sz="2800" dirty="0" smtClean="0"/>
              <a:t>, stop</a:t>
            </a:r>
          </a:p>
        </p:txBody>
      </p:sp>
    </p:spTree>
    <p:extLst>
      <p:ext uri="{BB962C8B-B14F-4D97-AF65-F5344CB8AC3E}">
        <p14:creationId xmlns:p14="http://schemas.microsoft.com/office/powerpoint/2010/main" val="36745132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191383" y="147967"/>
            <a:ext cx="7185581" cy="6566523"/>
          </a:xfrm>
          <a:prstGeom prst="rect">
            <a:avLst/>
          </a:prstGeom>
          <a:solidFill>
            <a:schemeClr val="bg2">
              <a:alpha val="53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Title 2"/>
          <p:cNvSpPr>
            <a:spLocks noGrp="1"/>
          </p:cNvSpPr>
          <p:nvPr>
            <p:ph type="title"/>
          </p:nvPr>
        </p:nvSpPr>
        <p:spPr>
          <a:xfrm>
            <a:off x="191383" y="352650"/>
            <a:ext cx="5029200" cy="584775"/>
          </a:xfrm>
        </p:spPr>
        <p:txBody>
          <a:bodyPr/>
          <a:lstStyle/>
          <a:p>
            <a:r>
              <a:rPr lang="en-US" dirty="0" smtClean="0">
                <a:solidFill>
                  <a:srgbClr val="FFFF00"/>
                </a:solidFill>
              </a:rPr>
              <a:t>Spatial Index</a:t>
            </a:r>
            <a:endParaRPr lang="en-US" dirty="0">
              <a:solidFill>
                <a:srgbClr val="FFFF00"/>
              </a:solidFill>
            </a:endParaRPr>
          </a:p>
        </p:txBody>
      </p:sp>
      <p:pic>
        <p:nvPicPr>
          <p:cNvPr id="7" name="Picture Placeholder 6" descr="6036388336_5dba70c853_b.jpg"/>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3333" r="23333"/>
          <a:stretch>
            <a:fillRect/>
          </a:stretch>
        </p:blipFill>
        <p:spPr/>
      </p:pic>
      <p:sp>
        <p:nvSpPr>
          <p:cNvPr id="9" name="Title 2"/>
          <p:cNvSpPr txBox="1">
            <a:spLocks/>
          </p:cNvSpPr>
          <p:nvPr/>
        </p:nvSpPr>
        <p:spPr>
          <a:xfrm>
            <a:off x="191383" y="1067755"/>
            <a:ext cx="7185581" cy="2646878"/>
          </a:xfrm>
          <a:prstGeom prst="rect">
            <a:avLst/>
          </a:prstGeom>
          <a:noFill/>
        </p:spPr>
        <p:txBody>
          <a:bodyPr vert="horz" wrap="square" lIns="0" tIns="0" rIns="0" bIns="0" rtlCol="0" anchor="t" anchorCtr="0">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r>
              <a:rPr lang="en-US" sz="3200" dirty="0" smtClean="0"/>
              <a:t>Easily used by adding Spatial Indexing plugin to your layer or map</a:t>
            </a:r>
          </a:p>
          <a:p>
            <a:endParaRPr lang="en-US" dirty="0" smtClean="0"/>
          </a:p>
          <a:p>
            <a:r>
              <a:rPr lang="en-US" sz="3200" i="1" dirty="0"/>
              <a:t>p</a:t>
            </a:r>
            <a:r>
              <a:rPr lang="en-US" sz="3200" i="1" dirty="0" smtClean="0"/>
              <a:t>lugins:[‘esri/plugins/</a:t>
            </a:r>
            <a:r>
              <a:rPr lang="en-US" sz="3200" i="1" dirty="0" err="1" smtClean="0"/>
              <a:t>spatialIndex</a:t>
            </a:r>
            <a:r>
              <a:rPr lang="en-US" sz="3200" i="1" dirty="0" smtClean="0"/>
              <a:t>’]</a:t>
            </a:r>
            <a:endParaRPr lang="en-US" sz="3200" i="1" dirty="0"/>
          </a:p>
          <a:p>
            <a:endParaRPr lang="en-US" dirty="0"/>
          </a:p>
        </p:txBody>
      </p:sp>
      <p:sp>
        <p:nvSpPr>
          <p:cNvPr id="10" name="Title 2"/>
          <p:cNvSpPr txBox="1">
            <a:spLocks/>
          </p:cNvSpPr>
          <p:nvPr/>
        </p:nvSpPr>
        <p:spPr>
          <a:xfrm>
            <a:off x="191383" y="3916388"/>
            <a:ext cx="7185581" cy="2462213"/>
          </a:xfrm>
          <a:prstGeom prst="rect">
            <a:avLst/>
          </a:prstGeom>
          <a:noFill/>
        </p:spPr>
        <p:txBody>
          <a:bodyPr vert="horz" wrap="square" lIns="0" tIns="0" rIns="0" bIns="0" rtlCol="0" anchor="t" anchorCtr="0">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marL="571500" indent="-571500">
              <a:buFont typeface="Arial"/>
              <a:buChar char="•"/>
            </a:pPr>
            <a:r>
              <a:rPr lang="en-US" sz="3200" dirty="0" err="1" smtClean="0"/>
              <a:t>indexType</a:t>
            </a:r>
            <a:r>
              <a:rPr lang="en-US" sz="3200" dirty="0" smtClean="0"/>
              <a:t> (‘</a:t>
            </a:r>
            <a:r>
              <a:rPr lang="en-US" sz="3200" dirty="0" err="1" smtClean="0"/>
              <a:t>rtree</a:t>
            </a:r>
            <a:r>
              <a:rPr lang="en-US" sz="3200" dirty="0" smtClean="0"/>
              <a:t>’ or ‘</a:t>
            </a:r>
            <a:r>
              <a:rPr lang="en-US" sz="3200" dirty="0" err="1" smtClean="0"/>
              <a:t>kdtree</a:t>
            </a:r>
            <a:r>
              <a:rPr lang="en-US" sz="3200" dirty="0" smtClean="0"/>
              <a:t>’)</a:t>
            </a:r>
          </a:p>
          <a:p>
            <a:pPr marL="571500" indent="-571500">
              <a:buFont typeface="Arial"/>
              <a:buChar char="•"/>
            </a:pPr>
            <a:r>
              <a:rPr lang="en-US" sz="3200" dirty="0" smtClean="0"/>
              <a:t>Intersects (</a:t>
            </a:r>
            <a:r>
              <a:rPr lang="en-US" sz="3200" dirty="0" err="1" smtClean="0"/>
              <a:t>rtree</a:t>
            </a:r>
            <a:r>
              <a:rPr lang="en-US" sz="3200" dirty="0" smtClean="0"/>
              <a:t> only)</a:t>
            </a:r>
          </a:p>
          <a:p>
            <a:pPr marL="571500" indent="-571500">
              <a:buFont typeface="Arial"/>
              <a:buChar char="•"/>
            </a:pPr>
            <a:r>
              <a:rPr lang="en-US" sz="3200" dirty="0"/>
              <a:t>n</a:t>
            </a:r>
            <a:r>
              <a:rPr lang="en-US" sz="3200" dirty="0" smtClean="0"/>
              <a:t>earest (</a:t>
            </a:r>
            <a:r>
              <a:rPr lang="en-US" sz="3200" dirty="0" err="1" smtClean="0"/>
              <a:t>kdtree</a:t>
            </a:r>
            <a:r>
              <a:rPr lang="en-US" sz="3200" dirty="0" smtClean="0"/>
              <a:t> only)</a:t>
            </a:r>
          </a:p>
          <a:p>
            <a:pPr marL="571500" indent="-571500">
              <a:buFont typeface="Arial"/>
              <a:buChar char="•"/>
            </a:pPr>
            <a:r>
              <a:rPr lang="en-US" sz="3200" dirty="0" err="1" smtClean="0"/>
              <a:t>addLayer</a:t>
            </a:r>
            <a:r>
              <a:rPr lang="en-US" sz="3200" dirty="0" smtClean="0"/>
              <a:t>, </a:t>
            </a:r>
            <a:r>
              <a:rPr lang="en-US" sz="3200" dirty="0" err="1" smtClean="0"/>
              <a:t>removeLayer</a:t>
            </a:r>
            <a:r>
              <a:rPr lang="en-US" sz="3200" dirty="0" smtClean="0"/>
              <a:t>, </a:t>
            </a:r>
            <a:r>
              <a:rPr lang="en-US" sz="3200" dirty="0" err="1" smtClean="0"/>
              <a:t>setMap</a:t>
            </a:r>
            <a:r>
              <a:rPr lang="en-US" sz="3200" dirty="0" smtClean="0"/>
              <a:t>, </a:t>
            </a:r>
            <a:r>
              <a:rPr lang="en-US" sz="3200" dirty="0" err="1" smtClean="0"/>
              <a:t>unsetMap</a:t>
            </a:r>
            <a:r>
              <a:rPr lang="en-US" sz="3200" dirty="0" smtClean="0"/>
              <a:t>, stop</a:t>
            </a:r>
          </a:p>
        </p:txBody>
      </p:sp>
    </p:spTree>
    <p:extLst>
      <p:ext uri="{BB962C8B-B14F-4D97-AF65-F5344CB8AC3E}">
        <p14:creationId xmlns:p14="http://schemas.microsoft.com/office/powerpoint/2010/main" val="265490069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DemoSlide_right.png"/>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10" name="Rectangle 9"/>
          <p:cNvSpPr/>
          <p:nvPr/>
        </p:nvSpPr>
        <p:spPr bwMode="auto">
          <a:xfrm>
            <a:off x="0" y="147967"/>
            <a:ext cx="7185581" cy="6566523"/>
          </a:xfrm>
          <a:prstGeom prst="rect">
            <a:avLst/>
          </a:prstGeom>
          <a:solidFill>
            <a:schemeClr val="bg2">
              <a:alpha val="53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11" name="Title 2"/>
          <p:cNvSpPr>
            <a:spLocks noGrp="1"/>
          </p:cNvSpPr>
          <p:nvPr>
            <p:ph type="title"/>
          </p:nvPr>
        </p:nvSpPr>
        <p:spPr>
          <a:xfrm>
            <a:off x="208782" y="324516"/>
            <a:ext cx="5029200" cy="1169551"/>
          </a:xfrm>
        </p:spPr>
        <p:txBody>
          <a:bodyPr/>
          <a:lstStyle/>
          <a:p>
            <a:r>
              <a:rPr lang="en-US" dirty="0" smtClean="0"/>
              <a:t>Index &amp; Rendering</a:t>
            </a:r>
            <a:br>
              <a:rPr lang="en-US" dirty="0" smtClean="0"/>
            </a:br>
            <a:r>
              <a:rPr lang="en-US" dirty="0" smtClean="0"/>
              <a:t>Demos</a:t>
            </a:r>
            <a:endParaRPr lang="en-US" dirty="0"/>
          </a:p>
        </p:txBody>
      </p:sp>
      <p:sp>
        <p:nvSpPr>
          <p:cNvPr id="13" name="Title 2"/>
          <p:cNvSpPr txBox="1">
            <a:spLocks/>
          </p:cNvSpPr>
          <p:nvPr/>
        </p:nvSpPr>
        <p:spPr>
          <a:xfrm>
            <a:off x="0" y="2159488"/>
            <a:ext cx="7185581" cy="1969770"/>
          </a:xfrm>
          <a:prstGeom prst="rect">
            <a:avLst/>
          </a:prstGeom>
          <a:noFill/>
        </p:spPr>
        <p:txBody>
          <a:bodyPr vert="horz" wrap="square" lIns="0" tIns="0" rIns="0" bIns="0" rtlCol="0" anchor="t" anchorCtr="0">
            <a:spAutoFit/>
          </a:bodyPr>
          <a:lstStyle>
            <a:lvl1pPr algn="l" defTabSz="457200" rtl="0" eaLnBrk="1" latinLnBrk="0" hangingPunct="1">
              <a:lnSpc>
                <a:spcPct val="100000"/>
              </a:lnSpc>
              <a:spcBef>
                <a:spcPct val="0"/>
              </a:spcBef>
              <a:buNone/>
              <a:defRPr kumimoji="0" lang="en-US" sz="3800" b="1" i="0" kern="1200" cap="none" baseline="0">
                <a:solidFill>
                  <a:schemeClr val="tx1"/>
                </a:solidFill>
                <a:effectLst/>
                <a:latin typeface="+mj-lt"/>
                <a:ea typeface="+mj-ea"/>
                <a:cs typeface="Arial"/>
              </a:defRPr>
            </a:lvl1pPr>
          </a:lstStyle>
          <a:p>
            <a:pPr marL="571500" indent="-571500">
              <a:buFont typeface="Arial"/>
              <a:buChar char="•"/>
            </a:pPr>
            <a:r>
              <a:rPr lang="en-US" sz="3200" dirty="0" smtClean="0"/>
              <a:t>Buffer Query</a:t>
            </a:r>
          </a:p>
          <a:p>
            <a:pPr marL="571500" indent="-571500">
              <a:buFont typeface="Arial"/>
              <a:buChar char="•"/>
            </a:pPr>
            <a:r>
              <a:rPr lang="en-US" sz="3200" dirty="0" smtClean="0"/>
              <a:t>Nearest Point</a:t>
            </a:r>
          </a:p>
          <a:p>
            <a:pPr marL="571500" indent="-571500">
              <a:buFont typeface="Arial"/>
              <a:buChar char="•"/>
            </a:pPr>
            <a:r>
              <a:rPr lang="en-US" sz="3200" dirty="0" smtClean="0"/>
              <a:t>Known Geometry Binning</a:t>
            </a:r>
          </a:p>
          <a:p>
            <a:pPr marL="571500" indent="-571500">
              <a:buFont typeface="Arial"/>
              <a:buChar char="•"/>
            </a:pPr>
            <a:r>
              <a:rPr lang="en-US" sz="3200" dirty="0" smtClean="0"/>
              <a:t>Density Surface</a:t>
            </a:r>
          </a:p>
        </p:txBody>
      </p:sp>
    </p:spTree>
    <p:extLst>
      <p:ext uri="{BB962C8B-B14F-4D97-AF65-F5344CB8AC3E}">
        <p14:creationId xmlns:p14="http://schemas.microsoft.com/office/powerpoint/2010/main" val="258894924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748964" y="1"/>
            <a:ext cx="7185581" cy="2470098"/>
          </a:xfrm>
          <a:prstGeom prst="rect">
            <a:avLst/>
          </a:prstGeom>
          <a:solidFill>
            <a:schemeClr val="bg2">
              <a:alpha val="53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4" name="Title 1"/>
          <p:cNvSpPr txBox="1">
            <a:spLocks/>
          </p:cNvSpPr>
          <p:nvPr/>
        </p:nvSpPr>
        <p:spPr>
          <a:xfrm>
            <a:off x="914401" y="682625"/>
            <a:ext cx="10363200" cy="369332"/>
          </a:xfrm>
          <a:prstGeom prst="rect">
            <a:avLst/>
          </a:prstGeom>
        </p:spPr>
        <p:txBody>
          <a:bodyPr/>
          <a:lstStyle>
            <a:lvl1pPr algn="l" defTabSz="457200" rtl="0" eaLnBrk="1" latinLnBrk="0" hangingPunct="1">
              <a:lnSpc>
                <a:spcPct val="100000"/>
              </a:lnSpc>
              <a:spcBef>
                <a:spcPct val="0"/>
              </a:spcBef>
              <a:buNone/>
              <a:defRPr sz="2400" b="1" kern="1200">
                <a:solidFill>
                  <a:schemeClr val="tx1"/>
                </a:solidFill>
                <a:latin typeface="+mj-lt"/>
                <a:ea typeface="+mj-ea"/>
                <a:cs typeface="Arial"/>
              </a:defRPr>
            </a:lvl1pPr>
          </a:lstStyle>
          <a:p>
            <a:pPr algn="ctr"/>
            <a:r>
              <a:rPr lang="en-US" dirty="0" smtClean="0"/>
              <a:t>Questions?</a:t>
            </a:r>
          </a:p>
          <a:p>
            <a:pPr algn="ctr"/>
            <a:endParaRPr lang="en-US" dirty="0"/>
          </a:p>
          <a:p>
            <a:pPr algn="ctr"/>
            <a:r>
              <a:rPr lang="en-US" dirty="0" smtClean="0">
                <a:hlinkClick r:id="rId3"/>
              </a:rPr>
              <a:t>mpriour@esri.com</a:t>
            </a:r>
            <a:endParaRPr lang="en-US" dirty="0" smtClean="0"/>
          </a:p>
          <a:p>
            <a:pPr algn="ctr"/>
            <a:r>
              <a:rPr lang="en-US" dirty="0" smtClean="0"/>
              <a:t>@</a:t>
            </a:r>
            <a:r>
              <a:rPr lang="en-US" dirty="0" err="1" smtClean="0"/>
              <a:t>mattpriour</a:t>
            </a:r>
            <a:endParaRPr lang="en-US" dirty="0" smtClean="0"/>
          </a:p>
          <a:p>
            <a:pPr algn="ctr"/>
            <a:endParaRPr lang="en-US" dirty="0"/>
          </a:p>
        </p:txBody>
      </p:sp>
    </p:spTree>
    <p:extLst>
      <p:ext uri="{BB962C8B-B14F-4D97-AF65-F5344CB8AC3E}">
        <p14:creationId xmlns:p14="http://schemas.microsoft.com/office/powerpoint/2010/main" val="36040752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84244" y="374103"/>
            <a:ext cx="10255023" cy="5853326"/>
          </a:xfrm>
          <a:prstGeom prst="rect">
            <a:avLst/>
          </a:prstGeom>
          <a:solidFill>
            <a:schemeClr val="bg2">
              <a:alpha val="53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3" name="Content Placeholder 2"/>
          <p:cNvSpPr>
            <a:spLocks noGrp="1"/>
          </p:cNvSpPr>
          <p:nvPr>
            <p:ph sz="quarter" idx="10"/>
          </p:nvPr>
        </p:nvSpPr>
        <p:spPr>
          <a:xfrm>
            <a:off x="801639" y="854676"/>
            <a:ext cx="9776650" cy="4068123"/>
          </a:xfrm>
        </p:spPr>
        <p:txBody>
          <a:bodyPr/>
          <a:lstStyle/>
          <a:p>
            <a:r>
              <a:rPr lang="en-US" sz="4000" dirty="0" smtClean="0">
                <a:effectLst>
                  <a:glow rad="50800">
                    <a:schemeClr val="tx1">
                      <a:lumMod val="50000"/>
                      <a:alpha val="75000"/>
                    </a:schemeClr>
                  </a:glow>
                </a:effectLst>
              </a:rPr>
              <a:t>Intro to workers</a:t>
            </a:r>
          </a:p>
          <a:p>
            <a:r>
              <a:rPr lang="en-US" sz="4000" dirty="0" smtClean="0">
                <a:effectLst>
                  <a:glow rad="50800">
                    <a:schemeClr val="tx1">
                      <a:lumMod val="50000"/>
                      <a:alpha val="75000"/>
                    </a:schemeClr>
                  </a:glow>
                </a:effectLst>
              </a:rPr>
              <a:t>Support</a:t>
            </a:r>
          </a:p>
          <a:p>
            <a:r>
              <a:rPr lang="en-US" sz="4000" dirty="0" smtClean="0">
                <a:effectLst>
                  <a:glow rad="50800">
                    <a:schemeClr val="tx1">
                      <a:lumMod val="50000"/>
                      <a:alpha val="75000"/>
                    </a:schemeClr>
                  </a:glow>
                </a:effectLst>
              </a:rPr>
              <a:t>Workers</a:t>
            </a:r>
            <a:r>
              <a:rPr lang="en-US" sz="4000" dirty="0">
                <a:effectLst>
                  <a:glow rad="50800">
                    <a:schemeClr val="tx1">
                      <a:lumMod val="50000"/>
                      <a:alpha val="75000"/>
                    </a:schemeClr>
                  </a:glow>
                </a:effectLst>
              </a:rPr>
              <a:t>, processors, and ArcGIS API </a:t>
            </a:r>
            <a:r>
              <a:rPr lang="en-US" sz="4000" dirty="0" smtClean="0"/>
              <a:t>for JavaScript</a:t>
            </a:r>
          </a:p>
          <a:p>
            <a:endParaRPr lang="en-US" dirty="0" smtClean="0">
              <a:solidFill>
                <a:schemeClr val="tx1">
                  <a:lumMod val="75000"/>
                </a:schemeClr>
              </a:solidFill>
            </a:endParaRPr>
          </a:p>
          <a:p>
            <a:endParaRPr lang="en-US" dirty="0"/>
          </a:p>
        </p:txBody>
      </p:sp>
    </p:spTree>
    <p:extLst>
      <p:ext uri="{BB962C8B-B14F-4D97-AF65-F5344CB8AC3E}">
        <p14:creationId xmlns:p14="http://schemas.microsoft.com/office/powerpoint/2010/main" val="199301803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862620" y="635029"/>
            <a:ext cx="9584671" cy="5751194"/>
          </a:xfrm>
          <a:prstGeom prst="rect">
            <a:avLst/>
          </a:prstGeom>
          <a:solidFill>
            <a:schemeClr val="bg2">
              <a:alpha val="53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 name="Title 1"/>
          <p:cNvSpPr>
            <a:spLocks noGrp="1"/>
          </p:cNvSpPr>
          <p:nvPr>
            <p:ph type="title"/>
          </p:nvPr>
        </p:nvSpPr>
        <p:spPr/>
        <p:txBody>
          <a:bodyPr/>
          <a:lstStyle/>
          <a:p>
            <a:r>
              <a:rPr lang="en-US" dirty="0" smtClean="0"/>
              <a:t>Intro to Workers</a:t>
            </a:r>
            <a:endParaRPr lang="en-US" dirty="0"/>
          </a:p>
        </p:txBody>
      </p:sp>
      <p:pic>
        <p:nvPicPr>
          <p:cNvPr id="5" name="Picture 4" descr="pc-deskt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1678121"/>
            <a:ext cx="5281877" cy="4318140"/>
          </a:xfrm>
          <a:prstGeom prst="rect">
            <a:avLst/>
          </a:prstGeom>
        </p:spPr>
      </p:pic>
      <p:pic>
        <p:nvPicPr>
          <p:cNvPr id="7" name="Picture 6" descr="safar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0823" y="2250382"/>
            <a:ext cx="914400" cy="914400"/>
          </a:xfrm>
          <a:prstGeom prst="rect">
            <a:avLst/>
          </a:prstGeom>
        </p:spPr>
      </p:pic>
      <p:pic>
        <p:nvPicPr>
          <p:cNvPr id="8" name="Picture 7" descr="chro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6761" y="2250382"/>
            <a:ext cx="914400" cy="914400"/>
          </a:xfrm>
          <a:prstGeom prst="rect">
            <a:avLst/>
          </a:prstGeom>
        </p:spPr>
      </p:pic>
      <p:pic>
        <p:nvPicPr>
          <p:cNvPr id="9" name="Picture 8" descr="IE10_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51514" y="3367315"/>
            <a:ext cx="914400" cy="914400"/>
          </a:xfrm>
          <a:prstGeom prst="rect">
            <a:avLst/>
          </a:prstGeom>
        </p:spPr>
      </p:pic>
      <p:pic>
        <p:nvPicPr>
          <p:cNvPr id="10" name="Picture 9" descr="firefox.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9714" y="2250382"/>
            <a:ext cx="914400" cy="914400"/>
          </a:xfrm>
          <a:prstGeom prst="rect">
            <a:avLst/>
          </a:prstGeom>
        </p:spPr>
      </p:pic>
      <p:pic>
        <p:nvPicPr>
          <p:cNvPr id="3" name="Picture 2" descr="gears-documen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3986" y="2811019"/>
            <a:ext cx="1308463" cy="1562534"/>
          </a:xfrm>
          <a:prstGeom prst="rect">
            <a:avLst/>
          </a:prstGeom>
        </p:spPr>
      </p:pic>
      <p:cxnSp>
        <p:nvCxnSpPr>
          <p:cNvPr id="6" name="Straight Arrow Connector 5"/>
          <p:cNvCxnSpPr/>
          <p:nvPr/>
        </p:nvCxnSpPr>
        <p:spPr bwMode="auto">
          <a:xfrm>
            <a:off x="6301619" y="2733524"/>
            <a:ext cx="2394857" cy="423333"/>
          </a:xfrm>
          <a:prstGeom prst="straightConnector1">
            <a:avLst/>
          </a:prstGeom>
          <a:noFill/>
          <a:ln w="63500"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flipH="1" flipV="1">
            <a:off x="6538686" y="3744687"/>
            <a:ext cx="2048933" cy="452361"/>
          </a:xfrm>
          <a:prstGeom prst="straightConnector1">
            <a:avLst/>
          </a:prstGeom>
          <a:noFill/>
          <a:ln w="63500" cap="flat" cmpd="sng" algn="ctr">
            <a:solidFill>
              <a:schemeClr val="tx1"/>
            </a:solidFill>
            <a:prstDash val="solid"/>
            <a:round/>
            <a:headEnd type="none" w="med" len="med"/>
            <a:tailEnd type="arrow"/>
          </a:ln>
          <a:effectLst/>
        </p:spPr>
      </p:cxnSp>
      <p:sp>
        <p:nvSpPr>
          <p:cNvPr id="14" name="TextBox 13"/>
          <p:cNvSpPr txBox="1"/>
          <p:nvPr/>
        </p:nvSpPr>
        <p:spPr>
          <a:xfrm>
            <a:off x="9022503" y="4547809"/>
            <a:ext cx="1451429" cy="459619"/>
          </a:xfrm>
          <a:prstGeom prst="rect">
            <a:avLst/>
          </a:prstGeom>
          <a:noFill/>
          <a:effectLst/>
        </p:spPr>
        <p:txBody>
          <a:bodyPr wrap="none" lIns="0" tIns="0" rIns="0" bIns="0" rtlCol="0">
            <a:noAutofit/>
          </a:bodyPr>
          <a:lstStyle/>
          <a:p>
            <a:pPr algn="ctr" eaLnBrk="0" hangingPunct="0">
              <a:lnSpc>
                <a:spcPts val="1800"/>
              </a:lnSpc>
            </a:pPr>
            <a:r>
              <a:rPr lang="en-US" sz="2800" b="1" dirty="0" smtClean="0">
                <a:ea typeface="+mn-ea"/>
                <a:cs typeface="+mn-cs"/>
              </a:rPr>
              <a:t>Worker</a:t>
            </a:r>
          </a:p>
        </p:txBody>
      </p:sp>
      <p:pic>
        <p:nvPicPr>
          <p:cNvPr id="15" name="Picture 14" descr="opera.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52953" y="3370340"/>
            <a:ext cx="908350" cy="908350"/>
          </a:xfrm>
          <a:prstGeom prst="rect">
            <a:avLst/>
          </a:prstGeom>
        </p:spPr>
      </p:pic>
    </p:spTree>
    <p:extLst>
      <p:ext uri="{BB962C8B-B14F-4D97-AF65-F5344CB8AC3E}">
        <p14:creationId xmlns:p14="http://schemas.microsoft.com/office/powerpoint/2010/main" val="16190155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862620" y="635029"/>
            <a:ext cx="9584671" cy="5751194"/>
          </a:xfrm>
          <a:prstGeom prst="rect">
            <a:avLst/>
          </a:prstGeom>
          <a:solidFill>
            <a:schemeClr val="bg2">
              <a:alpha val="53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 name="Title 1"/>
          <p:cNvSpPr>
            <a:spLocks noGrp="1"/>
          </p:cNvSpPr>
          <p:nvPr>
            <p:ph type="title"/>
          </p:nvPr>
        </p:nvSpPr>
        <p:spPr/>
        <p:txBody>
          <a:bodyPr/>
          <a:lstStyle/>
          <a:p>
            <a:r>
              <a:rPr lang="en-US" dirty="0" smtClean="0"/>
              <a:t>JavaScript and multi-threading</a:t>
            </a:r>
            <a:endParaRPr lang="en-US" dirty="0"/>
          </a:p>
        </p:txBody>
      </p:sp>
      <p:pic>
        <p:nvPicPr>
          <p:cNvPr id="4" name="Picture 3" descr="gears-docu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3986" y="2811019"/>
            <a:ext cx="1308463" cy="1562534"/>
          </a:xfrm>
          <a:prstGeom prst="rect">
            <a:avLst/>
          </a:prstGeom>
        </p:spPr>
      </p:pic>
      <p:sp>
        <p:nvSpPr>
          <p:cNvPr id="5" name="TextBox 4"/>
          <p:cNvSpPr txBox="1"/>
          <p:nvPr/>
        </p:nvSpPr>
        <p:spPr>
          <a:xfrm>
            <a:off x="9022503" y="4547809"/>
            <a:ext cx="1451429" cy="459619"/>
          </a:xfrm>
          <a:prstGeom prst="rect">
            <a:avLst/>
          </a:prstGeom>
          <a:noFill/>
          <a:effectLst/>
        </p:spPr>
        <p:txBody>
          <a:bodyPr wrap="none" lIns="0" tIns="0" rIns="0" bIns="0" rtlCol="0">
            <a:noAutofit/>
          </a:bodyPr>
          <a:lstStyle/>
          <a:p>
            <a:pPr algn="ctr" eaLnBrk="0" hangingPunct="0">
              <a:lnSpc>
                <a:spcPts val="1800"/>
              </a:lnSpc>
            </a:pPr>
            <a:r>
              <a:rPr lang="en-US" sz="2800" b="1" dirty="0" smtClean="0">
                <a:ea typeface="+mn-ea"/>
                <a:cs typeface="+mn-cs"/>
              </a:rPr>
              <a:t>Worker</a:t>
            </a:r>
          </a:p>
        </p:txBody>
      </p:sp>
      <p:pic>
        <p:nvPicPr>
          <p:cNvPr id="6" name="Picture 5" descr="gears-docu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2767" y="1342658"/>
            <a:ext cx="1308463" cy="1562534"/>
          </a:xfrm>
          <a:prstGeom prst="rect">
            <a:avLst/>
          </a:prstGeom>
        </p:spPr>
      </p:pic>
      <p:sp>
        <p:nvSpPr>
          <p:cNvPr id="7" name="TextBox 6"/>
          <p:cNvSpPr txBox="1"/>
          <p:nvPr/>
        </p:nvSpPr>
        <p:spPr>
          <a:xfrm>
            <a:off x="7191284" y="3079448"/>
            <a:ext cx="1451429" cy="459619"/>
          </a:xfrm>
          <a:prstGeom prst="rect">
            <a:avLst/>
          </a:prstGeom>
          <a:noFill/>
          <a:effectLst/>
        </p:spPr>
        <p:txBody>
          <a:bodyPr wrap="none" lIns="0" tIns="0" rIns="0" bIns="0" rtlCol="0">
            <a:noAutofit/>
          </a:bodyPr>
          <a:lstStyle/>
          <a:p>
            <a:pPr algn="ctr" eaLnBrk="0" hangingPunct="0">
              <a:lnSpc>
                <a:spcPts val="1800"/>
              </a:lnSpc>
            </a:pPr>
            <a:r>
              <a:rPr lang="en-US" sz="2800" b="1" dirty="0" smtClean="0">
                <a:ea typeface="+mn-ea"/>
                <a:cs typeface="+mn-cs"/>
              </a:rPr>
              <a:t>Worker</a:t>
            </a:r>
          </a:p>
        </p:txBody>
      </p:sp>
      <p:pic>
        <p:nvPicPr>
          <p:cNvPr id="8" name="Picture 7" descr="gears-docum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577" y="4185032"/>
            <a:ext cx="1308463" cy="1562534"/>
          </a:xfrm>
          <a:prstGeom prst="rect">
            <a:avLst/>
          </a:prstGeom>
        </p:spPr>
      </p:pic>
      <p:sp>
        <p:nvSpPr>
          <p:cNvPr id="9" name="TextBox 8"/>
          <p:cNvSpPr txBox="1"/>
          <p:nvPr/>
        </p:nvSpPr>
        <p:spPr>
          <a:xfrm>
            <a:off x="7167094" y="5921822"/>
            <a:ext cx="1451429" cy="459619"/>
          </a:xfrm>
          <a:prstGeom prst="rect">
            <a:avLst/>
          </a:prstGeom>
          <a:noFill/>
          <a:effectLst/>
        </p:spPr>
        <p:txBody>
          <a:bodyPr wrap="none" lIns="0" tIns="0" rIns="0" bIns="0" rtlCol="0">
            <a:noAutofit/>
          </a:bodyPr>
          <a:lstStyle/>
          <a:p>
            <a:pPr algn="ctr" eaLnBrk="0" hangingPunct="0">
              <a:lnSpc>
                <a:spcPts val="1800"/>
              </a:lnSpc>
            </a:pPr>
            <a:r>
              <a:rPr lang="en-US" sz="2800" b="1" dirty="0" smtClean="0">
                <a:ea typeface="+mn-ea"/>
                <a:cs typeface="+mn-cs"/>
              </a:rPr>
              <a:t>Worker</a:t>
            </a:r>
          </a:p>
        </p:txBody>
      </p:sp>
      <p:cxnSp>
        <p:nvCxnSpPr>
          <p:cNvPr id="10" name="Straight Arrow Connector 9"/>
          <p:cNvCxnSpPr/>
          <p:nvPr/>
        </p:nvCxnSpPr>
        <p:spPr bwMode="auto">
          <a:xfrm>
            <a:off x="4813905" y="4269620"/>
            <a:ext cx="2394857" cy="423333"/>
          </a:xfrm>
          <a:prstGeom prst="straightConnector1">
            <a:avLst/>
          </a:prstGeom>
          <a:noFill/>
          <a:ln w="63500" cap="flat" cmpd="sng" algn="ctr">
            <a:solidFill>
              <a:schemeClr val="tx1"/>
            </a:solidFill>
            <a:prstDash val="solid"/>
            <a:round/>
            <a:headEnd type="none" w="med" len="med"/>
            <a:tailEnd type="arrow"/>
          </a:ln>
          <a:effectLst/>
        </p:spPr>
      </p:cxnSp>
      <p:cxnSp>
        <p:nvCxnSpPr>
          <p:cNvPr id="11" name="Straight Arrow Connector 10"/>
          <p:cNvCxnSpPr/>
          <p:nvPr/>
        </p:nvCxnSpPr>
        <p:spPr bwMode="auto">
          <a:xfrm flipH="1" flipV="1">
            <a:off x="4772783" y="4772784"/>
            <a:ext cx="2230360" cy="416074"/>
          </a:xfrm>
          <a:prstGeom prst="straightConnector1">
            <a:avLst/>
          </a:prstGeom>
          <a:noFill/>
          <a:ln w="63500" cap="flat" cmpd="sng" algn="ctr">
            <a:solidFill>
              <a:schemeClr val="tx1"/>
            </a:solidFill>
            <a:prstDash val="solid"/>
            <a:round/>
            <a:headEnd type="none" w="med" len="med"/>
            <a:tailEnd type="arrow"/>
          </a:ln>
          <a:effectLst/>
        </p:spPr>
      </p:cxnSp>
      <p:cxnSp>
        <p:nvCxnSpPr>
          <p:cNvPr id="13" name="Straight Arrow Connector 12"/>
          <p:cNvCxnSpPr/>
          <p:nvPr/>
        </p:nvCxnSpPr>
        <p:spPr bwMode="auto">
          <a:xfrm flipV="1">
            <a:off x="4494591" y="1765905"/>
            <a:ext cx="2460171" cy="430591"/>
          </a:xfrm>
          <a:prstGeom prst="straightConnector1">
            <a:avLst/>
          </a:prstGeom>
          <a:noFill/>
          <a:ln w="63500" cap="flat" cmpd="sng" algn="ctr">
            <a:solidFill>
              <a:schemeClr val="tx1"/>
            </a:solidFill>
            <a:prstDash val="solid"/>
            <a:round/>
            <a:headEnd type="none" w="med" len="med"/>
            <a:tailEnd type="arrow"/>
          </a:ln>
          <a:effectLst/>
        </p:spPr>
      </p:cxnSp>
      <p:cxnSp>
        <p:nvCxnSpPr>
          <p:cNvPr id="14" name="Straight Arrow Connector 13"/>
          <p:cNvCxnSpPr/>
          <p:nvPr/>
        </p:nvCxnSpPr>
        <p:spPr bwMode="auto">
          <a:xfrm flipH="1">
            <a:off x="4453469" y="2273905"/>
            <a:ext cx="2452912" cy="425755"/>
          </a:xfrm>
          <a:prstGeom prst="straightConnector1">
            <a:avLst/>
          </a:prstGeom>
          <a:noFill/>
          <a:ln w="635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a:off x="4342190" y="3471333"/>
            <a:ext cx="4620381" cy="48381"/>
          </a:xfrm>
          <a:prstGeom prst="straightConnector1">
            <a:avLst/>
          </a:prstGeom>
          <a:noFill/>
          <a:ln w="63500"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flipH="1" flipV="1">
            <a:off x="4351870" y="3831774"/>
            <a:ext cx="4453463" cy="62893"/>
          </a:xfrm>
          <a:prstGeom prst="straightConnector1">
            <a:avLst/>
          </a:prstGeom>
          <a:noFill/>
          <a:ln w="63500" cap="flat" cmpd="sng" algn="ctr">
            <a:solidFill>
              <a:schemeClr val="tx1"/>
            </a:solidFill>
            <a:prstDash val="solid"/>
            <a:round/>
            <a:headEnd type="none" w="med" len="med"/>
            <a:tailEnd type="arrow"/>
          </a:ln>
          <a:effectLst/>
        </p:spPr>
      </p:cxnSp>
      <p:sp>
        <p:nvSpPr>
          <p:cNvPr id="23" name="Rectangle 22"/>
          <p:cNvSpPr/>
          <p:nvPr/>
        </p:nvSpPr>
        <p:spPr bwMode="auto">
          <a:xfrm>
            <a:off x="1318381" y="1886857"/>
            <a:ext cx="2854476" cy="3289905"/>
          </a:xfrm>
          <a:prstGeom prst="rect">
            <a:avLst/>
          </a:prstGeom>
          <a:solidFill>
            <a:srgbClr val="666659"/>
          </a:solidFill>
          <a:ln w="44450">
            <a:solidFill>
              <a:schemeClr val="tx1"/>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400" b="1" dirty="0">
              <a:solidFill>
                <a:srgbClr val="000000"/>
              </a:solidFill>
              <a:latin typeface="Arial" charset="0"/>
              <a:ea typeface="ＭＳ Ｐゴシック" pitchFamily="16" charset="-128"/>
              <a:cs typeface="ＭＳ Ｐゴシック" pitchFamily="-97" charset="-128"/>
            </a:endParaRPr>
          </a:p>
        </p:txBody>
      </p:sp>
      <p:sp>
        <p:nvSpPr>
          <p:cNvPr id="24" name="TextBox 23"/>
          <p:cNvSpPr txBox="1"/>
          <p:nvPr/>
        </p:nvSpPr>
        <p:spPr>
          <a:xfrm>
            <a:off x="2009684" y="5542031"/>
            <a:ext cx="1451429" cy="459619"/>
          </a:xfrm>
          <a:prstGeom prst="rect">
            <a:avLst/>
          </a:prstGeom>
          <a:noFill/>
          <a:effectLst/>
        </p:spPr>
        <p:txBody>
          <a:bodyPr wrap="none" lIns="0" tIns="0" rIns="0" bIns="0" rtlCol="0">
            <a:noAutofit/>
          </a:bodyPr>
          <a:lstStyle/>
          <a:p>
            <a:pPr algn="ctr" eaLnBrk="0" hangingPunct="0">
              <a:lnSpc>
                <a:spcPts val="1800"/>
              </a:lnSpc>
            </a:pPr>
            <a:r>
              <a:rPr lang="en-US" sz="2800" b="1" dirty="0" smtClean="0">
                <a:ea typeface="+mn-ea"/>
                <a:cs typeface="+mn-cs"/>
              </a:rPr>
              <a:t>Browser</a:t>
            </a:r>
          </a:p>
        </p:txBody>
      </p:sp>
      <p:pic>
        <p:nvPicPr>
          <p:cNvPr id="25" name="Picture 24" descr="safar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490" y="2096395"/>
            <a:ext cx="914400" cy="914400"/>
          </a:xfrm>
          <a:prstGeom prst="rect">
            <a:avLst/>
          </a:prstGeom>
        </p:spPr>
      </p:pic>
      <p:pic>
        <p:nvPicPr>
          <p:cNvPr id="26" name="Picture 25" descr="chrom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809" y="4006070"/>
            <a:ext cx="914400" cy="914400"/>
          </a:xfrm>
          <a:prstGeom prst="rect">
            <a:avLst/>
          </a:prstGeom>
        </p:spPr>
      </p:pic>
      <p:pic>
        <p:nvPicPr>
          <p:cNvPr id="27" name="Picture 26" descr="IE10_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0181" y="4006070"/>
            <a:ext cx="914400" cy="914400"/>
          </a:xfrm>
          <a:prstGeom prst="rect">
            <a:avLst/>
          </a:prstGeom>
        </p:spPr>
      </p:pic>
      <p:pic>
        <p:nvPicPr>
          <p:cNvPr id="28" name="Picture 27" descr="firefo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2476" y="2096395"/>
            <a:ext cx="914400" cy="914400"/>
          </a:xfrm>
          <a:prstGeom prst="rect">
            <a:avLst/>
          </a:prstGeom>
        </p:spPr>
      </p:pic>
      <p:pic>
        <p:nvPicPr>
          <p:cNvPr id="29" name="Picture 28" descr="oper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98096" y="2951239"/>
            <a:ext cx="908350" cy="908350"/>
          </a:xfrm>
          <a:prstGeom prst="rect">
            <a:avLst/>
          </a:prstGeom>
        </p:spPr>
      </p:pic>
    </p:spTree>
    <p:extLst>
      <p:ext uri="{BB962C8B-B14F-4D97-AF65-F5344CB8AC3E}">
        <p14:creationId xmlns:p14="http://schemas.microsoft.com/office/powerpoint/2010/main" val="13284933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112151567"/>
              </p:ext>
            </p:extLst>
          </p:nvPr>
        </p:nvGraphicFramePr>
        <p:xfrm>
          <a:off x="761996" y="532193"/>
          <a:ext cx="10631718" cy="5935995"/>
        </p:xfrm>
        <a:graphic>
          <a:graphicData uri="http://schemas.openxmlformats.org/drawingml/2006/table">
            <a:tbl>
              <a:tblPr firstRow="1" bandRow="1">
                <a:tableStyleId>{35758FB7-9AC5-4552-8A53-C91805E547FA}</a:tableStyleId>
              </a:tblPr>
              <a:tblGrid>
                <a:gridCol w="1560289"/>
                <a:gridCol w="1390952"/>
                <a:gridCol w="616858"/>
                <a:gridCol w="1330476"/>
                <a:gridCol w="749905"/>
                <a:gridCol w="1511905"/>
                <a:gridCol w="1439333"/>
                <a:gridCol w="713619"/>
                <a:gridCol w="1318381"/>
              </a:tblGrid>
              <a:tr h="604760">
                <a:tc>
                  <a:txBody>
                    <a:bodyPr/>
                    <a:lstStyle/>
                    <a:p>
                      <a:pPr algn="ctr"/>
                      <a:r>
                        <a:rPr lang="en-US" dirty="0" smtClean="0"/>
                        <a:t>Feature</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tr>
              <a:tr h="670165">
                <a:tc>
                  <a:txBody>
                    <a:bodyPr/>
                    <a:lstStyle/>
                    <a:p>
                      <a:pPr algn="ctr"/>
                      <a:r>
                        <a:rPr lang="en-US" dirty="0" smtClean="0"/>
                        <a:t>Dedicated workers</a:t>
                      </a:r>
                      <a:endParaRPr lang="en-US" dirty="0"/>
                    </a:p>
                  </a:txBody>
                  <a:tcPr/>
                </a:tc>
                <a:tc>
                  <a:txBody>
                    <a:bodyPr/>
                    <a:lstStyle/>
                    <a:p>
                      <a:pPr algn="ctr"/>
                      <a:r>
                        <a:rPr lang="en-US" dirty="0" smtClean="0"/>
                        <a:t>3</a:t>
                      </a:r>
                      <a:endParaRPr lang="en-US" dirty="0"/>
                    </a:p>
                  </a:txBody>
                  <a:tcPr/>
                </a:tc>
                <a:tc>
                  <a:txBody>
                    <a:bodyPr/>
                    <a:lstStyle/>
                    <a:p>
                      <a:pPr algn="ctr"/>
                      <a:r>
                        <a:rPr lang="en-US" dirty="0" smtClean="0"/>
                        <a:t>3.5</a:t>
                      </a:r>
                    </a:p>
                  </a:txBody>
                  <a:tcPr/>
                </a:tc>
                <a:tc>
                  <a:txBody>
                    <a:bodyPr/>
                    <a:lstStyle/>
                    <a:p>
                      <a:pPr algn="ctr"/>
                      <a:r>
                        <a:rPr lang="en-US" dirty="0" smtClean="0"/>
                        <a:t>10</a:t>
                      </a:r>
                      <a:endParaRPr lang="en-US" dirty="0"/>
                    </a:p>
                  </a:txBody>
                  <a:tcPr/>
                </a:tc>
                <a:tc>
                  <a:txBody>
                    <a:bodyPr/>
                    <a:lstStyle/>
                    <a:p>
                      <a:pPr algn="ctr"/>
                      <a:r>
                        <a:rPr lang="en-US" dirty="0" smtClean="0"/>
                        <a:t>10.60</a:t>
                      </a:r>
                      <a:endParaRPr lang="en-US" dirty="0"/>
                    </a:p>
                  </a:txBody>
                  <a:tcPr/>
                </a:tc>
                <a:tc>
                  <a:txBody>
                    <a:bodyPr/>
                    <a:lstStyle/>
                    <a:p>
                      <a:pPr algn="ctr"/>
                      <a:r>
                        <a:rPr lang="en-US" dirty="0" smtClean="0"/>
                        <a:t>4</a:t>
                      </a:r>
                      <a:endParaRPr lang="en-US" dirty="0"/>
                    </a:p>
                  </a:txBody>
                  <a:tcPr/>
                </a:tc>
                <a:tc>
                  <a:txBody>
                    <a:bodyPr/>
                    <a:lstStyle/>
                    <a:p>
                      <a:pPr algn="ctr"/>
                      <a:r>
                        <a:rPr lang="en-US" dirty="0" smtClean="0"/>
                        <a:t>5.0</a:t>
                      </a:r>
                      <a:endParaRPr lang="en-US" dirty="0"/>
                    </a:p>
                  </a:txBody>
                  <a:tcPr/>
                </a:tc>
                <a:tc>
                  <a:txBody>
                    <a:bodyPr/>
                    <a:lstStyle/>
                    <a:p>
                      <a:pPr algn="ctr"/>
                      <a:r>
                        <a:rPr lang="en-US" dirty="0" smtClean="0"/>
                        <a:t>No</a:t>
                      </a:r>
                      <a:endParaRPr lang="en-US" dirty="0"/>
                    </a:p>
                  </a:txBody>
                  <a:tcPr/>
                </a:tc>
                <a:tc>
                  <a:txBody>
                    <a:bodyPr/>
                    <a:lstStyle/>
                    <a:p>
                      <a:pPr algn="ctr"/>
                      <a:r>
                        <a:rPr lang="en-US" dirty="0" smtClean="0"/>
                        <a:t>29 (4.0+)</a:t>
                      </a:r>
                      <a:endParaRPr lang="en-US" dirty="0"/>
                    </a:p>
                  </a:txBody>
                  <a:tcPr/>
                </a:tc>
              </a:tr>
              <a:tr h="670165">
                <a:tc>
                  <a:txBody>
                    <a:bodyPr/>
                    <a:lstStyle/>
                    <a:p>
                      <a:pPr algn="ctr"/>
                      <a:r>
                        <a:rPr lang="en-US" dirty="0" smtClean="0"/>
                        <a:t>Shared workers</a:t>
                      </a:r>
                      <a:endParaRPr lang="en-US" dirty="0"/>
                    </a:p>
                  </a:txBody>
                  <a:tcPr/>
                </a:tc>
                <a:tc>
                  <a:txBody>
                    <a:bodyPr/>
                    <a:lstStyle/>
                    <a:p>
                      <a:pPr algn="ctr"/>
                      <a:r>
                        <a:rPr lang="en-US" dirty="0" smtClean="0"/>
                        <a:t>3</a:t>
                      </a:r>
                      <a:endParaRPr lang="en-US" dirty="0"/>
                    </a:p>
                  </a:txBody>
                  <a:tcPr/>
                </a:tc>
                <a:tc>
                  <a:txBody>
                    <a:bodyPr/>
                    <a:lstStyle/>
                    <a:p>
                      <a:pPr algn="ctr"/>
                      <a:r>
                        <a:rPr lang="en-US" dirty="0" smtClean="0"/>
                        <a:t>No</a:t>
                      </a:r>
                      <a:endParaRPr lang="en-US" dirty="0"/>
                    </a:p>
                  </a:txBody>
                  <a:tcPr/>
                </a:tc>
                <a:tc>
                  <a:txBody>
                    <a:bodyPr/>
                    <a:lstStyle/>
                    <a:p>
                      <a:pPr algn="ctr"/>
                      <a:r>
                        <a:rPr lang="en-US" dirty="0" smtClean="0"/>
                        <a:t>No</a:t>
                      </a:r>
                      <a:endParaRPr lang="en-US" dirty="0"/>
                    </a:p>
                  </a:txBody>
                  <a:tcPr/>
                </a:tc>
                <a:tc>
                  <a:txBody>
                    <a:bodyPr/>
                    <a:lstStyle/>
                    <a:p>
                      <a:pPr algn="ctr"/>
                      <a:r>
                        <a:rPr lang="en-US" dirty="0" smtClean="0"/>
                        <a:t>10.60</a:t>
                      </a:r>
                      <a:endParaRPr lang="en-US" dirty="0"/>
                    </a:p>
                  </a:txBody>
                  <a:tcPr/>
                </a:tc>
                <a:tc>
                  <a:txBody>
                    <a:bodyPr/>
                    <a:lstStyle/>
                    <a:p>
                      <a:pPr algn="ctr"/>
                      <a:r>
                        <a:rPr lang="en-US" dirty="0" smtClean="0"/>
                        <a:t>5</a:t>
                      </a:r>
                      <a:endParaRPr lang="en-US" dirty="0"/>
                    </a:p>
                  </a:txBody>
                  <a:tcPr/>
                </a:tc>
                <a:tc>
                  <a:txBody>
                    <a:bodyPr/>
                    <a:lstStyle/>
                    <a:p>
                      <a:pPr algn="ctr"/>
                      <a:r>
                        <a:rPr lang="en-US" dirty="0" smtClean="0"/>
                        <a:t>No</a:t>
                      </a:r>
                      <a:endParaRPr lang="en-US" dirty="0"/>
                    </a:p>
                  </a:txBody>
                  <a:tcPr/>
                </a:tc>
                <a:tc>
                  <a:txBody>
                    <a:bodyPr/>
                    <a:lstStyle/>
                    <a:p>
                      <a:pPr algn="ctr"/>
                      <a:r>
                        <a:rPr lang="en-US" dirty="0" smtClean="0"/>
                        <a:t>No</a:t>
                      </a:r>
                      <a:endParaRPr lang="en-US" dirty="0"/>
                    </a:p>
                  </a:txBody>
                  <a:tcPr/>
                </a:tc>
                <a:tc>
                  <a:txBody>
                    <a:bodyPr/>
                    <a:lstStyle/>
                    <a:p>
                      <a:pPr algn="ctr"/>
                      <a:r>
                        <a:rPr lang="en-US" dirty="0" smtClean="0"/>
                        <a:t>No</a:t>
                      </a:r>
                      <a:endParaRPr lang="en-US" dirty="0"/>
                    </a:p>
                  </a:txBody>
                  <a:tcPr/>
                </a:tc>
              </a:tr>
              <a:tr h="670165">
                <a:tc>
                  <a:txBody>
                    <a:bodyPr/>
                    <a:lstStyle/>
                    <a:p>
                      <a:pPr algn="ctr"/>
                      <a:r>
                        <a:rPr lang="en-US" dirty="0" smtClean="0"/>
                        <a:t>Blob URI</a:t>
                      </a:r>
                      <a:r>
                        <a:rPr lang="en-US" baseline="0" dirty="0" smtClean="0"/>
                        <a:t> source</a:t>
                      </a:r>
                      <a:endParaRPr lang="en-US" dirty="0"/>
                    </a:p>
                  </a:txBody>
                  <a:tcPr/>
                </a:tc>
                <a:tc>
                  <a:txBody>
                    <a:bodyPr/>
                    <a:lstStyle/>
                    <a:p>
                      <a:pPr algn="ctr"/>
                      <a:r>
                        <a:rPr lang="en-US" dirty="0" smtClean="0"/>
                        <a:t>Yes</a:t>
                      </a:r>
                      <a:endParaRPr lang="en-US" dirty="0"/>
                    </a:p>
                  </a:txBody>
                  <a:tcPr/>
                </a:tc>
                <a:tc>
                  <a:txBody>
                    <a:bodyPr/>
                    <a:lstStyle/>
                    <a:p>
                      <a:pPr algn="ctr"/>
                      <a:r>
                        <a:rPr lang="en-US" dirty="0" smtClean="0"/>
                        <a:t>Yes</a:t>
                      </a:r>
                      <a:endParaRPr lang="en-US" dirty="0"/>
                    </a:p>
                  </a:txBody>
                  <a:tcPr/>
                </a:tc>
                <a:tc>
                  <a:txBody>
                    <a:bodyPr/>
                    <a:lstStyle/>
                    <a:p>
                      <a:pPr algn="ctr"/>
                      <a:r>
                        <a:rPr lang="en-US" dirty="0" smtClean="0"/>
                        <a:t>No</a:t>
                      </a:r>
                      <a:endParaRPr lang="en-US" dirty="0"/>
                    </a:p>
                  </a:txBody>
                  <a:tcPr/>
                </a:tc>
                <a:tc>
                  <a:txBody>
                    <a:bodyPr/>
                    <a:lstStyle/>
                    <a:p>
                      <a:pPr algn="ctr"/>
                      <a:r>
                        <a:rPr lang="en-US" dirty="0" smtClean="0"/>
                        <a:t>???</a:t>
                      </a:r>
                      <a:endParaRPr lang="en-US" dirty="0"/>
                    </a:p>
                  </a:txBody>
                  <a:tcPr/>
                </a:tc>
                <a:tc>
                  <a:txBody>
                    <a:bodyPr/>
                    <a:lstStyle/>
                    <a:p>
                      <a:pPr algn="ctr"/>
                      <a:r>
                        <a:rPr lang="en-US" dirty="0" smtClean="0"/>
                        <a:t>Yes</a:t>
                      </a:r>
                      <a:endParaRPr lang="en-US" dirty="0"/>
                    </a:p>
                  </a:txBody>
                  <a:tcPr/>
                </a:tc>
                <a:tc>
                  <a:txBody>
                    <a:bodyPr/>
                    <a:lstStyle/>
                    <a:p>
                      <a:pPr algn="ctr"/>
                      <a:r>
                        <a:rPr lang="en-US" dirty="0" smtClean="0"/>
                        <a:t>Yes</a:t>
                      </a:r>
                      <a:endParaRPr lang="en-US" dirty="0"/>
                    </a:p>
                  </a:txBody>
                  <a:tcPr/>
                </a:tc>
                <a:tc>
                  <a:txBody>
                    <a:bodyPr/>
                    <a:lstStyle/>
                    <a:p>
                      <a:pPr algn="ctr"/>
                      <a:r>
                        <a:rPr lang="en-US" dirty="0" smtClean="0"/>
                        <a:t>No</a:t>
                      </a:r>
                      <a:endParaRPr lang="en-US" dirty="0"/>
                    </a:p>
                  </a:txBody>
                  <a:tcPr/>
                </a:tc>
                <a:tc>
                  <a:txBody>
                    <a:bodyPr/>
                    <a:lstStyle/>
                    <a:p>
                      <a:pPr algn="ctr"/>
                      <a:r>
                        <a:rPr lang="en-US" dirty="0" smtClean="0"/>
                        <a:t>Yes</a:t>
                      </a:r>
                      <a:endParaRPr lang="en-US" dirty="0"/>
                    </a:p>
                  </a:txBody>
                  <a:tcPr/>
                </a:tc>
              </a:tr>
              <a:tr h="670165">
                <a:tc>
                  <a:txBody>
                    <a:bodyPr/>
                    <a:lstStyle/>
                    <a:p>
                      <a:pPr algn="ctr"/>
                      <a:r>
                        <a:rPr lang="en-US" dirty="0" smtClean="0"/>
                        <a:t>Data</a:t>
                      </a:r>
                      <a:r>
                        <a:rPr lang="en-US" baseline="0" dirty="0" smtClean="0"/>
                        <a:t> URI source</a:t>
                      </a:r>
                      <a:endParaRPr lang="en-US" dirty="0" smtClean="0"/>
                    </a:p>
                  </a:txBody>
                  <a:tcPr/>
                </a:tc>
                <a:tc>
                  <a:txBody>
                    <a:bodyPr/>
                    <a:lstStyle/>
                    <a:p>
                      <a:pPr algn="ctr"/>
                      <a:r>
                        <a:rPr lang="en-US" dirty="0" smtClean="0"/>
                        <a:t>No</a:t>
                      </a:r>
                      <a:endParaRPr lang="en-US" dirty="0"/>
                    </a:p>
                  </a:txBody>
                  <a:tcPr/>
                </a:tc>
                <a:tc>
                  <a:txBody>
                    <a:bodyPr/>
                    <a:lstStyle/>
                    <a:p>
                      <a:pPr algn="ctr"/>
                      <a:r>
                        <a:rPr lang="en-US" dirty="0" smtClean="0"/>
                        <a:t>Yes</a:t>
                      </a:r>
                      <a:endParaRPr lang="en-US" dirty="0"/>
                    </a:p>
                  </a:txBody>
                  <a:tcPr/>
                </a:tc>
                <a:tc>
                  <a:txBody>
                    <a:bodyPr/>
                    <a:lstStyle/>
                    <a:p>
                      <a:pPr algn="ctr"/>
                      <a:r>
                        <a:rPr lang="en-US" dirty="0" smtClean="0"/>
                        <a:t>No</a:t>
                      </a:r>
                      <a:endParaRPr lang="en-US" dirty="0"/>
                    </a:p>
                  </a:txBody>
                  <a:tcPr/>
                </a:tc>
                <a:tc>
                  <a:txBody>
                    <a:bodyPr/>
                    <a:lstStyle/>
                    <a:p>
                      <a:pPr algn="ctr"/>
                      <a:r>
                        <a:rPr lang="en-US" dirty="0" smtClean="0"/>
                        <a:t>???</a:t>
                      </a:r>
                      <a:endParaRPr lang="en-US" dirty="0"/>
                    </a:p>
                  </a:txBody>
                  <a:tcPr/>
                </a:tc>
                <a:tc>
                  <a:txBody>
                    <a:bodyPr/>
                    <a:lstStyle/>
                    <a:p>
                      <a:pPr algn="ctr"/>
                      <a:r>
                        <a:rPr lang="en-US" dirty="0" smtClean="0"/>
                        <a:t>No</a:t>
                      </a:r>
                      <a:endParaRPr lang="en-US" dirty="0"/>
                    </a:p>
                  </a:txBody>
                  <a:tcPr/>
                </a:tc>
                <a:tc>
                  <a:txBody>
                    <a:bodyPr/>
                    <a:lstStyle/>
                    <a:p>
                      <a:pPr algn="ctr"/>
                      <a:r>
                        <a:rPr lang="en-US" dirty="0" smtClean="0"/>
                        <a:t>No</a:t>
                      </a:r>
                      <a:endParaRPr lang="en-US" dirty="0"/>
                    </a:p>
                  </a:txBody>
                  <a:tcPr/>
                </a:tc>
                <a:tc>
                  <a:txBody>
                    <a:bodyPr/>
                    <a:lstStyle/>
                    <a:p>
                      <a:pPr algn="ctr"/>
                      <a:r>
                        <a:rPr lang="en-US" dirty="0" smtClean="0"/>
                        <a:t>No</a:t>
                      </a:r>
                      <a:endParaRPr lang="en-US" dirty="0"/>
                    </a:p>
                  </a:txBody>
                  <a:tcPr/>
                </a:tc>
                <a:tc>
                  <a:txBody>
                    <a:bodyPr/>
                    <a:lstStyle/>
                    <a:p>
                      <a:pPr algn="ctr"/>
                      <a:r>
                        <a:rPr lang="en-US" dirty="0" smtClean="0"/>
                        <a:t>No</a:t>
                      </a:r>
                      <a:endParaRPr lang="en-US" dirty="0"/>
                    </a:p>
                  </a:txBody>
                  <a:tcPr/>
                </a:tc>
              </a:tr>
              <a:tr h="670165">
                <a:tc>
                  <a:txBody>
                    <a:bodyPr/>
                    <a:lstStyle/>
                    <a:p>
                      <a:pPr algn="ctr"/>
                      <a:r>
                        <a:rPr lang="en-US" dirty="0" smtClean="0"/>
                        <a:t>Sub Workers</a:t>
                      </a:r>
                    </a:p>
                  </a:txBody>
                  <a:tcPr/>
                </a:tc>
                <a:tc>
                  <a:txBody>
                    <a:bodyPr/>
                    <a:lstStyle/>
                    <a:p>
                      <a:pPr algn="ctr"/>
                      <a:r>
                        <a:rPr lang="en-US" dirty="0" smtClean="0"/>
                        <a:t>No</a:t>
                      </a:r>
                      <a:endParaRPr lang="en-US" dirty="0"/>
                    </a:p>
                  </a:txBody>
                  <a:tcPr/>
                </a:tc>
                <a:tc>
                  <a:txBody>
                    <a:bodyPr/>
                    <a:lstStyle/>
                    <a:p>
                      <a:pPr algn="ctr"/>
                      <a:r>
                        <a:rPr lang="en-US" dirty="0" smtClean="0"/>
                        <a:t>Yes</a:t>
                      </a:r>
                      <a:endParaRPr lang="en-US" dirty="0"/>
                    </a:p>
                  </a:txBody>
                  <a:tcPr/>
                </a:tc>
                <a:tc>
                  <a:txBody>
                    <a:bodyPr/>
                    <a:lstStyle/>
                    <a:p>
                      <a:pPr algn="ctr"/>
                      <a:r>
                        <a:rPr lang="en-US" dirty="0" smtClean="0"/>
                        <a:t>Yes</a:t>
                      </a:r>
                      <a:endParaRPr lang="en-US" dirty="0"/>
                    </a:p>
                  </a:txBody>
                  <a:tcPr/>
                </a:tc>
                <a:tc>
                  <a:txBody>
                    <a:bodyPr/>
                    <a:lstStyle/>
                    <a:p>
                      <a:pPr algn="ctr"/>
                      <a:r>
                        <a:rPr lang="en-US" dirty="0" smtClean="0"/>
                        <a:t>???</a:t>
                      </a:r>
                      <a:endParaRPr lang="en-US" dirty="0"/>
                    </a:p>
                  </a:txBody>
                  <a:tcPr/>
                </a:tc>
                <a:tc>
                  <a:txBody>
                    <a:bodyPr/>
                    <a:lstStyle/>
                    <a:p>
                      <a:pPr algn="ctr"/>
                      <a:r>
                        <a:rPr lang="en-US" dirty="0" smtClean="0"/>
                        <a:t>No</a:t>
                      </a:r>
                      <a:endParaRPr lang="en-US" dirty="0"/>
                    </a:p>
                  </a:txBody>
                  <a:tcPr/>
                </a:tc>
                <a:tc>
                  <a:txBody>
                    <a:bodyPr/>
                    <a:lstStyle/>
                    <a:p>
                      <a:pPr algn="ctr"/>
                      <a:r>
                        <a:rPr lang="en-US" dirty="0" smtClean="0"/>
                        <a:t>No</a:t>
                      </a:r>
                      <a:endParaRPr lang="en-US" dirty="0"/>
                    </a:p>
                  </a:txBody>
                  <a:tcPr/>
                </a:tc>
                <a:tc>
                  <a:txBody>
                    <a:bodyPr/>
                    <a:lstStyle/>
                    <a:p>
                      <a:pPr algn="ctr"/>
                      <a:r>
                        <a:rPr lang="en-US" dirty="0" smtClean="0"/>
                        <a:t>No</a:t>
                      </a:r>
                      <a:endParaRPr lang="en-US" dirty="0"/>
                    </a:p>
                  </a:txBody>
                  <a:tcPr/>
                </a:tc>
                <a:tc>
                  <a:txBody>
                    <a:bodyPr/>
                    <a:lstStyle/>
                    <a:p>
                      <a:pPr algn="ctr"/>
                      <a:r>
                        <a:rPr lang="en-US" dirty="0" smtClean="0"/>
                        <a:t>No</a:t>
                      </a:r>
                      <a:endParaRPr lang="en-US" dirty="0"/>
                    </a:p>
                  </a:txBody>
                  <a:tcPr/>
                </a:tc>
              </a:tr>
              <a:tr h="670165">
                <a:tc>
                  <a:txBody>
                    <a:bodyPr/>
                    <a:lstStyle/>
                    <a:p>
                      <a:pPr algn="ctr"/>
                      <a:r>
                        <a:rPr lang="en-US" dirty="0" smtClean="0"/>
                        <a:t>Structured</a:t>
                      </a:r>
                      <a:r>
                        <a:rPr lang="en-US" baseline="0" dirty="0" smtClean="0"/>
                        <a:t> Cloning</a:t>
                      </a:r>
                      <a:endParaRPr lang="en-US" dirty="0"/>
                    </a:p>
                  </a:txBody>
                  <a:tcPr/>
                </a:tc>
                <a:tc>
                  <a:txBody>
                    <a:bodyPr/>
                    <a:lstStyle/>
                    <a:p>
                      <a:pPr algn="ctr"/>
                      <a:r>
                        <a:rPr lang="en-US" dirty="0" smtClean="0"/>
                        <a:t>13</a:t>
                      </a:r>
                      <a:endParaRPr lang="en-US" dirty="0"/>
                    </a:p>
                  </a:txBody>
                  <a:tcPr/>
                </a:tc>
                <a:tc>
                  <a:txBody>
                    <a:bodyPr/>
                    <a:lstStyle/>
                    <a:p>
                      <a:pPr algn="ctr"/>
                      <a:r>
                        <a:rPr lang="en-US" dirty="0" smtClean="0"/>
                        <a:t>8</a:t>
                      </a:r>
                      <a:endParaRPr lang="en-US" dirty="0"/>
                    </a:p>
                  </a:txBody>
                  <a:tcPr/>
                </a:tc>
                <a:tc>
                  <a:txBody>
                    <a:bodyPr/>
                    <a:lstStyle/>
                    <a:p>
                      <a:pPr algn="ctr"/>
                      <a:r>
                        <a:rPr lang="en-US" dirty="0" smtClean="0"/>
                        <a:t>10</a:t>
                      </a:r>
                      <a:r>
                        <a:rPr lang="en-US" baseline="0" dirty="0" smtClean="0"/>
                        <a:t> </a:t>
                      </a:r>
                      <a:r>
                        <a:rPr lang="en-US" dirty="0" smtClean="0"/>
                        <a:t>typed</a:t>
                      </a:r>
                      <a:r>
                        <a:rPr lang="en-US" baseline="0" dirty="0" smtClean="0"/>
                        <a:t> arrays</a:t>
                      </a:r>
                      <a:endParaRPr lang="en-US" dirty="0"/>
                    </a:p>
                  </a:txBody>
                  <a:tcPr/>
                </a:tc>
                <a:tc>
                  <a:txBody>
                    <a:bodyPr/>
                    <a:lstStyle/>
                    <a:p>
                      <a:pPr algn="ctr"/>
                      <a:r>
                        <a:rPr lang="en-US" dirty="0" smtClean="0"/>
                        <a:t>11.50</a:t>
                      </a:r>
                      <a:endParaRPr lang="en-US" dirty="0"/>
                    </a:p>
                  </a:txBody>
                  <a:tcPr/>
                </a:tc>
                <a:tc>
                  <a:txBody>
                    <a:bodyPr/>
                    <a:lstStyle/>
                    <a:p>
                      <a:pPr algn="ctr"/>
                      <a:r>
                        <a:rPr lang="en-US" dirty="0" smtClean="0"/>
                        <a:t>5.1</a:t>
                      </a:r>
                      <a:endParaRPr lang="en-US" dirty="0"/>
                    </a:p>
                  </a:txBody>
                  <a:tcPr/>
                </a:tc>
                <a:tc>
                  <a:txBody>
                    <a:bodyPr/>
                    <a:lstStyle/>
                    <a:p>
                      <a:pPr algn="ctr"/>
                      <a:r>
                        <a:rPr lang="en-US" dirty="0" smtClean="0"/>
                        <a:t>???</a:t>
                      </a:r>
                      <a:endParaRPr lang="en-US" dirty="0"/>
                    </a:p>
                  </a:txBody>
                  <a:tcPr/>
                </a:tc>
                <a:tc>
                  <a:txBody>
                    <a:bodyPr/>
                    <a:lstStyle/>
                    <a:p>
                      <a:pPr algn="ctr"/>
                      <a:r>
                        <a:rPr lang="en-US" dirty="0" smtClean="0"/>
                        <a:t>No</a:t>
                      </a:r>
                      <a:endParaRPr lang="en-US" dirty="0"/>
                    </a:p>
                  </a:txBody>
                  <a:tcPr/>
                </a:tc>
                <a:tc>
                  <a:txBody>
                    <a:bodyPr/>
                    <a:lstStyle/>
                    <a:p>
                      <a:pPr algn="ctr"/>
                      <a:r>
                        <a:rPr lang="en-US" dirty="0" smtClean="0"/>
                        <a:t>???</a:t>
                      </a:r>
                      <a:endParaRPr lang="en-US" dirty="0"/>
                    </a:p>
                  </a:txBody>
                  <a:tcPr/>
                </a:tc>
              </a:tr>
              <a:tr h="670165">
                <a:tc>
                  <a:txBody>
                    <a:bodyPr/>
                    <a:lstStyle/>
                    <a:p>
                      <a:pPr algn="ctr"/>
                      <a:r>
                        <a:rPr lang="en-US" dirty="0" smtClean="0"/>
                        <a:t>Transferable</a:t>
                      </a:r>
                      <a:r>
                        <a:rPr lang="en-US" baseline="0" dirty="0" smtClean="0"/>
                        <a:t> Objects</a:t>
                      </a:r>
                      <a:endParaRPr lang="en-US" dirty="0"/>
                    </a:p>
                  </a:txBody>
                  <a:tcPr/>
                </a:tc>
                <a:tc>
                  <a:txBody>
                    <a:bodyPr/>
                    <a:lstStyle/>
                    <a:p>
                      <a:pPr algn="ctr"/>
                      <a:r>
                        <a:rPr lang="en-US" dirty="0" smtClean="0"/>
                        <a:t>21</a:t>
                      </a:r>
                      <a:endParaRPr lang="en-US" dirty="0"/>
                    </a:p>
                  </a:txBody>
                  <a:tcPr/>
                </a:tc>
                <a:tc>
                  <a:txBody>
                    <a:bodyPr/>
                    <a:lstStyle/>
                    <a:p>
                      <a:pPr algn="ctr"/>
                      <a:r>
                        <a:rPr lang="en-US" dirty="0" smtClean="0"/>
                        <a:t>18</a:t>
                      </a:r>
                      <a:endParaRPr lang="en-US" dirty="0"/>
                    </a:p>
                  </a:txBody>
                  <a:tcPr/>
                </a:tc>
                <a:tc>
                  <a:txBody>
                    <a:bodyPr/>
                    <a:lstStyle/>
                    <a:p>
                      <a:pPr algn="ctr"/>
                      <a:r>
                        <a:rPr lang="en-US" dirty="0" smtClean="0"/>
                        <a:t>No</a:t>
                      </a:r>
                      <a:endParaRPr lang="en-US" dirty="0"/>
                    </a:p>
                  </a:txBody>
                  <a:tcPr/>
                </a:tc>
                <a:tc>
                  <a:txBody>
                    <a:bodyPr/>
                    <a:lstStyle/>
                    <a:p>
                      <a:pPr algn="ctr"/>
                      <a:r>
                        <a:rPr lang="en-US" dirty="0" smtClean="0"/>
                        <a:t>15</a:t>
                      </a:r>
                      <a:endParaRPr lang="en-US" dirty="0"/>
                    </a:p>
                  </a:txBody>
                  <a:tcPr/>
                </a:tc>
                <a:tc>
                  <a:txBody>
                    <a:bodyPr/>
                    <a:lstStyle/>
                    <a:p>
                      <a:pPr algn="ctr"/>
                      <a:r>
                        <a:rPr lang="en-US" dirty="0" smtClean="0"/>
                        <a:t>6</a:t>
                      </a:r>
                      <a:endParaRPr lang="en-US" dirty="0"/>
                    </a:p>
                  </a:txBody>
                  <a:tcPr/>
                </a:tc>
                <a:tc>
                  <a:txBody>
                    <a:bodyPr/>
                    <a:lstStyle/>
                    <a:p>
                      <a:pPr algn="ctr"/>
                      <a:r>
                        <a:rPr lang="en-US" dirty="0" smtClean="0"/>
                        <a:t>???</a:t>
                      </a:r>
                      <a:endParaRPr lang="en-US" dirty="0"/>
                    </a:p>
                  </a:txBody>
                  <a:tcPr/>
                </a:tc>
                <a:tc>
                  <a:txBody>
                    <a:bodyPr/>
                    <a:lstStyle/>
                    <a:p>
                      <a:pPr algn="ctr"/>
                      <a:r>
                        <a:rPr lang="en-US" dirty="0" smtClean="0"/>
                        <a:t>No</a:t>
                      </a:r>
                      <a:endParaRPr lang="en-US" dirty="0"/>
                    </a:p>
                  </a:txBody>
                  <a:tcPr/>
                </a:tc>
                <a:tc>
                  <a:txBody>
                    <a:bodyPr/>
                    <a:lstStyle/>
                    <a:p>
                      <a:pPr algn="ctr"/>
                      <a:r>
                        <a:rPr lang="en-US" dirty="0" smtClean="0"/>
                        <a:t>???</a:t>
                      </a:r>
                      <a:endParaRPr lang="en-US" dirty="0"/>
                    </a:p>
                  </a:txBody>
                  <a:tcPr/>
                </a:tc>
              </a:tr>
              <a:tr h="483449">
                <a:tc>
                  <a:txBody>
                    <a:bodyPr/>
                    <a:lstStyle/>
                    <a:p>
                      <a:pPr algn="ctr"/>
                      <a:r>
                        <a:rPr lang="en-US" dirty="0" smtClean="0"/>
                        <a:t>Static URL methods</a:t>
                      </a:r>
                      <a:endParaRPr lang="en-US" dirty="0"/>
                    </a:p>
                  </a:txBody>
                  <a:tcPr/>
                </a:tc>
                <a:tc>
                  <a:txBody>
                    <a:bodyPr/>
                    <a:lstStyle/>
                    <a:p>
                      <a:pPr algn="ctr"/>
                      <a:r>
                        <a:rPr lang="en-US" dirty="0" smtClean="0"/>
                        <a:t>23, 10 as </a:t>
                      </a:r>
                      <a:r>
                        <a:rPr lang="en-US" dirty="0" err="1" smtClean="0"/>
                        <a:t>webkitURL</a:t>
                      </a:r>
                      <a:endParaRPr lang="en-US" dirty="0"/>
                    </a:p>
                  </a:txBody>
                  <a:tcPr/>
                </a:tc>
                <a:tc>
                  <a:txBody>
                    <a:bodyPr/>
                    <a:lstStyle/>
                    <a:p>
                      <a:pPr algn="ctr"/>
                      <a:r>
                        <a:rPr lang="en-US" dirty="0" smtClean="0"/>
                        <a:t>21</a:t>
                      </a:r>
                      <a:endParaRPr lang="en-US" dirty="0"/>
                    </a:p>
                  </a:txBody>
                  <a:tcPr/>
                </a:tc>
                <a:tc>
                  <a:txBody>
                    <a:bodyPr/>
                    <a:lstStyle/>
                    <a:p>
                      <a:pPr algn="ctr"/>
                      <a:r>
                        <a:rPr lang="en-US" dirty="0" smtClean="0"/>
                        <a:t>11</a:t>
                      </a:r>
                      <a:endParaRPr lang="en-US" dirty="0"/>
                    </a:p>
                  </a:txBody>
                  <a:tcPr/>
                </a:tc>
                <a:tc>
                  <a:txBody>
                    <a:bodyPr/>
                    <a:lstStyle/>
                    <a:p>
                      <a:pPr algn="ctr"/>
                      <a:r>
                        <a:rPr lang="en-US" dirty="0" smtClean="0"/>
                        <a:t>15</a:t>
                      </a:r>
                      <a:endParaRPr lang="en-US" dirty="0"/>
                    </a:p>
                  </a:txBody>
                  <a:tcPr/>
                </a:tc>
                <a:tc>
                  <a:txBody>
                    <a:bodyPr/>
                    <a:lstStyle/>
                    <a:p>
                      <a:pPr algn="ctr"/>
                      <a:r>
                        <a:rPr lang="en-US" dirty="0" smtClean="0"/>
                        <a:t>6 as </a:t>
                      </a:r>
                      <a:r>
                        <a:rPr lang="en-US" dirty="0" err="1" smtClean="0"/>
                        <a:t>webKitURL</a:t>
                      </a:r>
                      <a:endParaRPr lang="en-US" dirty="0"/>
                    </a:p>
                  </a:txBody>
                  <a:tcPr/>
                </a:tc>
                <a:tc>
                  <a:txBody>
                    <a:bodyPr/>
                    <a:lstStyle/>
                    <a:p>
                      <a:pPr algn="ctr"/>
                      <a:r>
                        <a:rPr lang="en-US" dirty="0" smtClean="0"/>
                        <a:t>6 as </a:t>
                      </a:r>
                      <a:r>
                        <a:rPr lang="en-US" dirty="0" err="1" smtClean="0"/>
                        <a:t>webKitURL</a:t>
                      </a:r>
                      <a:endParaRPr lang="en-US" dirty="0"/>
                    </a:p>
                  </a:txBody>
                  <a:tcPr/>
                </a:tc>
                <a:tc>
                  <a:txBody>
                    <a:bodyPr/>
                    <a:lstStyle/>
                    <a:p>
                      <a:pPr algn="ctr"/>
                      <a:r>
                        <a:rPr lang="en-US" dirty="0" smtClean="0"/>
                        <a:t>No</a:t>
                      </a:r>
                      <a:endParaRPr lang="en-US" dirty="0"/>
                    </a:p>
                  </a:txBody>
                  <a:tcPr/>
                </a:tc>
                <a:tc>
                  <a:txBody>
                    <a:bodyPr/>
                    <a:lstStyle/>
                    <a:p>
                      <a:pPr algn="ctr"/>
                      <a:r>
                        <a:rPr lang="en-US" dirty="0" smtClean="0"/>
                        <a:t>29 (4.0+)</a:t>
                      </a:r>
                      <a:endParaRPr lang="en-US" dirty="0"/>
                    </a:p>
                  </a:txBody>
                  <a:tcPr/>
                </a:tc>
              </a:tr>
            </a:tbl>
          </a:graphicData>
        </a:graphic>
      </p:graphicFrame>
      <p:grpSp>
        <p:nvGrpSpPr>
          <p:cNvPr id="16" name="Group 15"/>
          <p:cNvGrpSpPr/>
          <p:nvPr/>
        </p:nvGrpSpPr>
        <p:grpSpPr>
          <a:xfrm>
            <a:off x="2748039" y="531841"/>
            <a:ext cx="8400716" cy="616857"/>
            <a:chOff x="2748039" y="531841"/>
            <a:chExt cx="8400716" cy="616857"/>
          </a:xfrm>
        </p:grpSpPr>
        <p:pic>
          <p:nvPicPr>
            <p:cNvPr id="5" name="Picture 4" descr="android-b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3993" y="573581"/>
              <a:ext cx="455881" cy="533376"/>
            </a:xfrm>
            <a:prstGeom prst="rect">
              <a:avLst/>
            </a:prstGeom>
          </p:spPr>
        </p:pic>
        <p:pic>
          <p:nvPicPr>
            <p:cNvPr id="6" name="Picture 5" descr="chrom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8039" y="574174"/>
              <a:ext cx="532190" cy="532190"/>
            </a:xfrm>
            <a:prstGeom prst="rect">
              <a:avLst/>
            </a:prstGeom>
          </p:spPr>
        </p:pic>
        <p:pic>
          <p:nvPicPr>
            <p:cNvPr id="7" name="Picture 6" descr="firefo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9526" y="572287"/>
              <a:ext cx="535964" cy="535964"/>
            </a:xfrm>
            <a:prstGeom prst="rect">
              <a:avLst/>
            </a:prstGeom>
          </p:spPr>
        </p:pic>
        <p:pic>
          <p:nvPicPr>
            <p:cNvPr id="8" name="Picture 7" descr="safari.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2296" y="570521"/>
              <a:ext cx="539496" cy="539496"/>
            </a:xfrm>
            <a:prstGeom prst="rect">
              <a:avLst/>
            </a:prstGeom>
          </p:spPr>
        </p:pic>
        <p:pic>
          <p:nvPicPr>
            <p:cNvPr id="9" name="Picture 8" descr="IE10_ic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9002" y="570521"/>
              <a:ext cx="539496" cy="539496"/>
            </a:xfrm>
            <a:prstGeom prst="rect">
              <a:avLst/>
            </a:prstGeom>
          </p:spPr>
        </p:pic>
        <p:pic>
          <p:nvPicPr>
            <p:cNvPr id="11" name="Picture 10" descr="opera.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7338" y="572658"/>
              <a:ext cx="535223" cy="535223"/>
            </a:xfrm>
            <a:prstGeom prst="rect">
              <a:avLst/>
            </a:prstGeom>
          </p:spPr>
        </p:pic>
        <p:pic>
          <p:nvPicPr>
            <p:cNvPr id="12" name="Picture 11" descr="chrom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5011" y="574174"/>
              <a:ext cx="532190" cy="532190"/>
            </a:xfrm>
            <a:prstGeom prst="rect">
              <a:avLst/>
            </a:prstGeom>
          </p:spPr>
        </p:pic>
        <p:pic>
          <p:nvPicPr>
            <p:cNvPr id="13" name="Picture 12" descr="android-b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2874" y="573581"/>
              <a:ext cx="455881" cy="533376"/>
            </a:xfrm>
            <a:prstGeom prst="rect">
              <a:avLst/>
            </a:prstGeom>
          </p:spPr>
        </p:pic>
        <p:pic>
          <p:nvPicPr>
            <p:cNvPr id="14" name="Picture 13" descr="apple-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1521" y="531841"/>
              <a:ext cx="616857" cy="616857"/>
            </a:xfrm>
            <a:prstGeom prst="rect">
              <a:avLst/>
            </a:prstGeom>
          </p:spPr>
        </p:pic>
      </p:grpSp>
    </p:spTree>
    <p:extLst>
      <p:ext uri="{BB962C8B-B14F-4D97-AF65-F5344CB8AC3E}">
        <p14:creationId xmlns:p14="http://schemas.microsoft.com/office/powerpoint/2010/main" val="17675675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504457"/>
            <a:ext cx="10160000" cy="5518972"/>
          </a:xfrm>
          <a:prstGeom prst="rect">
            <a:avLst/>
          </a:prstGeom>
          <a:solidFill>
            <a:schemeClr val="bg2">
              <a:alpha val="53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2000" b="1" dirty="0">
              <a:solidFill>
                <a:srgbClr val="000000"/>
              </a:solidFill>
              <a:latin typeface="Arial" charset="0"/>
              <a:ea typeface="ＭＳ Ｐゴシック" pitchFamily="16" charset="-128"/>
              <a:cs typeface="ＭＳ Ｐゴシック" pitchFamily="-97" charset="-128"/>
            </a:endParaRPr>
          </a:p>
        </p:txBody>
      </p:sp>
      <p:sp>
        <p:nvSpPr>
          <p:cNvPr id="6" name="Title 5"/>
          <p:cNvSpPr>
            <a:spLocks noGrp="1"/>
          </p:cNvSpPr>
          <p:nvPr>
            <p:ph type="title"/>
          </p:nvPr>
        </p:nvSpPr>
        <p:spPr>
          <a:xfrm>
            <a:off x="914401" y="682625"/>
            <a:ext cx="10363200" cy="677108"/>
          </a:xfrm>
        </p:spPr>
        <p:txBody>
          <a:bodyPr/>
          <a:lstStyle/>
          <a:p>
            <a:r>
              <a:rPr lang="en-US" sz="4400" dirty="0" smtClean="0"/>
              <a:t>Use cases</a:t>
            </a:r>
            <a:endParaRPr lang="en-US" sz="4400" dirty="0"/>
          </a:p>
        </p:txBody>
      </p:sp>
      <p:sp>
        <p:nvSpPr>
          <p:cNvPr id="7" name="Content Placeholder 6"/>
          <p:cNvSpPr>
            <a:spLocks noGrp="1"/>
          </p:cNvSpPr>
          <p:nvPr>
            <p:ph sz="quarter" idx="10"/>
          </p:nvPr>
        </p:nvSpPr>
        <p:spPr/>
        <p:txBody>
          <a:bodyPr/>
          <a:lstStyle/>
          <a:p>
            <a:r>
              <a:rPr lang="en-US" sz="4000" dirty="0" smtClean="0"/>
              <a:t>Prefetching data</a:t>
            </a:r>
          </a:p>
          <a:p>
            <a:r>
              <a:rPr lang="en-US" sz="4000" dirty="0" smtClean="0"/>
              <a:t>Analyzing video / audio</a:t>
            </a:r>
          </a:p>
          <a:p>
            <a:r>
              <a:rPr lang="en-US" sz="4000" dirty="0" smtClean="0"/>
              <a:t>Background I/O of web services</a:t>
            </a:r>
          </a:p>
          <a:p>
            <a:r>
              <a:rPr lang="en-US" sz="4000" dirty="0" smtClean="0"/>
              <a:t>Processing data</a:t>
            </a:r>
          </a:p>
          <a:p>
            <a:r>
              <a:rPr lang="en-US" sz="4000" dirty="0" smtClean="0"/>
              <a:t>Image filtering in &lt;canvas&gt;</a:t>
            </a:r>
            <a:endParaRPr lang="en-US" sz="4000" dirty="0"/>
          </a:p>
        </p:txBody>
      </p:sp>
    </p:spTree>
    <p:extLst>
      <p:ext uri="{BB962C8B-B14F-4D97-AF65-F5344CB8AC3E}">
        <p14:creationId xmlns:p14="http://schemas.microsoft.com/office/powerpoint/2010/main" val="69410200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pWork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294" y="533732"/>
            <a:ext cx="9975590" cy="5331422"/>
          </a:xfrm>
          <a:prstGeom prst="rect">
            <a:avLst/>
          </a:prstGeom>
        </p:spPr>
      </p:pic>
      <p:pic>
        <p:nvPicPr>
          <p:cNvPr id="3" name="Picture 2" descr="sepiaWorker.png"/>
          <p:cNvPicPr>
            <a:picLocks noChangeAspect="1"/>
          </p:cNvPicPr>
          <p:nvPr/>
        </p:nvPicPr>
        <p:blipFill rotWithShape="1">
          <a:blip r:embed="rId3">
            <a:extLst>
              <a:ext uri="{28A0092B-C50C-407E-A947-70E740481C1C}">
                <a14:useLocalDpi xmlns:a14="http://schemas.microsoft.com/office/drawing/2010/main" val="0"/>
              </a:ext>
            </a:extLst>
          </a:blip>
          <a:srcRect l="47779"/>
          <a:stretch/>
        </p:blipFill>
        <p:spPr>
          <a:xfrm>
            <a:off x="5834666" y="532842"/>
            <a:ext cx="5211665" cy="5333799"/>
          </a:xfrm>
          <a:prstGeom prst="rect">
            <a:avLst/>
          </a:prstGeom>
        </p:spPr>
      </p:pic>
      <p:sp>
        <p:nvSpPr>
          <p:cNvPr id="4" name="Title 1"/>
          <p:cNvSpPr txBox="1">
            <a:spLocks/>
          </p:cNvSpPr>
          <p:nvPr/>
        </p:nvSpPr>
        <p:spPr>
          <a:xfrm>
            <a:off x="1453539" y="874332"/>
            <a:ext cx="10363200" cy="2468550"/>
          </a:xfrm>
          <a:prstGeom prst="rect">
            <a:avLst/>
          </a:prstGeom>
        </p:spPr>
        <p:txBody>
          <a:bodyPr/>
          <a:lstStyle>
            <a:lvl1pPr algn="l" defTabSz="457200" rtl="0" eaLnBrk="1" latinLnBrk="0" hangingPunct="1">
              <a:lnSpc>
                <a:spcPct val="100000"/>
              </a:lnSpc>
              <a:spcBef>
                <a:spcPct val="0"/>
              </a:spcBef>
              <a:buNone/>
              <a:defRPr sz="3200" b="1" kern="1200">
                <a:solidFill>
                  <a:schemeClr val="tx1"/>
                </a:solidFill>
                <a:latin typeface="+mj-lt"/>
                <a:ea typeface="+mj-ea"/>
                <a:cs typeface="Arial"/>
              </a:defRPr>
            </a:lvl1pPr>
          </a:lstStyle>
          <a:p>
            <a:r>
              <a:rPr lang="en-US" dirty="0" smtClean="0">
                <a:solidFill>
                  <a:schemeClr val="bg1"/>
                </a:solidFill>
              </a:rPr>
              <a:t>Lots of image processing examples</a:t>
            </a:r>
          </a:p>
          <a:p>
            <a:endParaRPr lang="en-US" sz="2000" dirty="0">
              <a:solidFill>
                <a:schemeClr val="bg1"/>
              </a:solidFill>
            </a:endParaRPr>
          </a:p>
          <a:p>
            <a:r>
              <a:rPr lang="en-US" sz="2000" dirty="0" smtClean="0">
                <a:solidFill>
                  <a:schemeClr val="bg1"/>
                </a:solidFill>
              </a:rPr>
              <a:t>For example …</a:t>
            </a:r>
            <a:endParaRPr lang="en-US" sz="2000" dirty="0">
              <a:solidFill>
                <a:schemeClr val="bg1"/>
              </a:solidFill>
            </a:endParaRPr>
          </a:p>
          <a:p>
            <a:r>
              <a:rPr lang="en-US" dirty="0" smtClean="0">
                <a:solidFill>
                  <a:schemeClr val="bg1"/>
                </a:solidFill>
              </a:rPr>
              <a:t>Full Color to Sepia – 255ms</a:t>
            </a:r>
            <a:endParaRPr lang="en-US" dirty="0">
              <a:solidFill>
                <a:schemeClr val="bg1"/>
              </a:solidFill>
            </a:endParaRPr>
          </a:p>
        </p:txBody>
      </p:sp>
    </p:spTree>
    <p:extLst>
      <p:ext uri="{BB962C8B-B14F-4D97-AF65-F5344CB8AC3E}">
        <p14:creationId xmlns:p14="http://schemas.microsoft.com/office/powerpoint/2010/main" val="9810217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EB-Workers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1172" cy="6858000"/>
          </a:xfrm>
          <a:prstGeom prst="rect">
            <a:avLst/>
          </a:prstGeom>
        </p:spPr>
      </p:pic>
    </p:spTree>
    <p:extLst>
      <p:ext uri="{BB962C8B-B14F-4D97-AF65-F5344CB8AC3E}">
        <p14:creationId xmlns:p14="http://schemas.microsoft.com/office/powerpoint/2010/main" val="34092084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mandelbrot-set.png"/>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4236" r="24236"/>
          <a:stretch>
            <a:fillRect/>
          </a:stretch>
        </p:blipFill>
        <p:spPr/>
      </p:pic>
      <p:sp>
        <p:nvSpPr>
          <p:cNvPr id="2" name="Title 1"/>
          <p:cNvSpPr>
            <a:spLocks noGrp="1"/>
          </p:cNvSpPr>
          <p:nvPr>
            <p:ph type="title"/>
          </p:nvPr>
        </p:nvSpPr>
        <p:spPr>
          <a:xfrm>
            <a:off x="226181" y="695719"/>
            <a:ext cx="7168182" cy="4616648"/>
          </a:xfrm>
          <a:solidFill>
            <a:schemeClr val="bg2">
              <a:alpha val="50000"/>
            </a:schemeClr>
          </a:solidFill>
        </p:spPr>
        <p:txBody>
          <a:bodyPr/>
          <a:lstStyle/>
          <a:p>
            <a:r>
              <a:rPr lang="en-US" sz="4000" dirty="0" smtClean="0">
                <a:solidFill>
                  <a:srgbClr val="FFFF00"/>
                </a:solidFill>
              </a:rPr>
              <a:t>Workers</a:t>
            </a:r>
            <a:r>
              <a:rPr lang="en-US" dirty="0" smtClean="0"/>
              <a:t/>
            </a:r>
            <a:br>
              <a:rPr lang="en-US" dirty="0" smtClean="0"/>
            </a:br>
            <a:r>
              <a:rPr lang="en-US" dirty="0" smtClean="0"/>
              <a:t/>
            </a:r>
            <a:br>
              <a:rPr lang="en-US" dirty="0" smtClean="0"/>
            </a:br>
            <a:r>
              <a:rPr lang="en-US" sz="3200" i="1" dirty="0" err="1" smtClean="0"/>
              <a:t>postMessage</a:t>
            </a:r>
            <a:r>
              <a:rPr lang="en-US" sz="3200" i="1" dirty="0" smtClean="0"/>
              <a:t/>
            </a:r>
            <a:br>
              <a:rPr lang="en-US" sz="3200" i="1" dirty="0" smtClean="0"/>
            </a:br>
            <a:r>
              <a:rPr lang="en-US" sz="3200" dirty="0"/>
              <a:t>	</a:t>
            </a:r>
            <a:r>
              <a:rPr lang="en-US" sz="3200" dirty="0" smtClean="0"/>
              <a:t>message – </a:t>
            </a:r>
            <a:r>
              <a:rPr lang="en-US" sz="3200" dirty="0" err="1" smtClean="0"/>
              <a:t>serializable</a:t>
            </a:r>
            <a:r>
              <a:rPr lang="en-US" sz="3200" dirty="0" smtClean="0"/>
              <a:t> object</a:t>
            </a:r>
            <a:br>
              <a:rPr lang="en-US" sz="3200" dirty="0" smtClean="0"/>
            </a:br>
            <a:r>
              <a:rPr lang="en-US" sz="3200" dirty="0"/>
              <a:t>	</a:t>
            </a:r>
            <a:r>
              <a:rPr lang="en-US" sz="3200" dirty="0" smtClean="0"/>
              <a:t>transfers – transferable object (typed array)</a:t>
            </a:r>
            <a:br>
              <a:rPr lang="en-US" sz="3200" dirty="0" smtClean="0"/>
            </a:br>
            <a:r>
              <a:rPr lang="en-US" sz="3200" dirty="0" smtClean="0"/>
              <a:t/>
            </a:r>
            <a:br>
              <a:rPr lang="en-US" sz="3200" dirty="0" smtClean="0"/>
            </a:br>
            <a:r>
              <a:rPr lang="en-US" sz="3200" i="1" dirty="0" err="1" smtClean="0"/>
              <a:t>onmessage</a:t>
            </a:r>
            <a:r>
              <a:rPr lang="en-US" sz="3200" dirty="0" smtClean="0"/>
              <a:t> – message event listener</a:t>
            </a:r>
            <a:br>
              <a:rPr lang="en-US" sz="3200" dirty="0" smtClean="0"/>
            </a:br>
            <a:r>
              <a:rPr lang="en-US" sz="3200" dirty="0"/>
              <a:t>	</a:t>
            </a:r>
            <a:r>
              <a:rPr lang="en-US" sz="3200" dirty="0" err="1" smtClean="0"/>
              <a:t>event.data</a:t>
            </a:r>
            <a:endParaRPr lang="en-US" sz="3200" dirty="0"/>
          </a:p>
        </p:txBody>
      </p:sp>
    </p:spTree>
    <p:extLst>
      <p:ext uri="{BB962C8B-B14F-4D97-AF65-F5344CB8AC3E}">
        <p14:creationId xmlns:p14="http://schemas.microsoft.com/office/powerpoint/2010/main" val="94498350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Esri_Corporate_Template">
  <a:themeElements>
    <a:clrScheme name="Esri Branding Colors 2013_Blue Background">
      <a:dk1>
        <a:sysClr val="windowText" lastClr="000000"/>
      </a:dk1>
      <a:lt1>
        <a:sysClr val="window" lastClr="FFFFFF"/>
      </a:lt1>
      <a:dk2>
        <a:srgbClr val="007AC2"/>
      </a:dk2>
      <a:lt2>
        <a:srgbClr val="FFFF96"/>
      </a:lt2>
      <a:accent1>
        <a:srgbClr val="35AC46"/>
      </a:accent1>
      <a:accent2>
        <a:srgbClr val="AAD04B"/>
      </a:accent2>
      <a:accent3>
        <a:srgbClr val="F89927"/>
      </a:accent3>
      <a:accent4>
        <a:srgbClr val="00B9F2"/>
      </a:accent4>
      <a:accent5>
        <a:srgbClr val="8E499B"/>
      </a:accent5>
      <a:accent6>
        <a:srgbClr val="BE9969"/>
      </a:accent6>
      <a:hlink>
        <a:srgbClr val="C9F2FF"/>
      </a:hlink>
      <a:folHlink>
        <a:srgbClr val="94E6FF"/>
      </a:folHlink>
    </a:clrScheme>
    <a:fontScheme name="Esri-Arial">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none" lIns="91440" tIns="45720" rIns="91440" bIns="45720" numCol="1" rtlCol="0" anchor="ctr" anchorCtr="0" compatLnSpc="1">
        <a:prstTxWarp prst="textNoShape">
          <a:avLst/>
        </a:prstTxWarp>
      </a:bodyPr>
      <a:lstStyle>
        <a:defPPr algn="ctr" eaLnBrk="0" fontAlgn="base" hangingPunct="0">
          <a:spcBef>
            <a:spcPct val="0"/>
          </a:spcBef>
          <a:spcAft>
            <a:spcPct val="0"/>
          </a:spcAft>
          <a:defRPr sz="1400" b="1" dirty="0">
            <a:solidFill>
              <a:srgbClr val="000000"/>
            </a:solidFill>
            <a:latin typeface="Arial" charset="0"/>
            <a:ea typeface="ＭＳ Ｐゴシック" pitchFamily="16" charset="-128"/>
            <a:cs typeface="ＭＳ Ｐゴシック" pitchFamily="-97" charset="-128"/>
          </a:defRPr>
        </a:defPPr>
      </a:lstStyle>
      <a:style>
        <a:lnRef idx="1">
          <a:schemeClr val="accent1"/>
        </a:lnRef>
        <a:fillRef idx="3">
          <a:schemeClr val="accent1"/>
        </a:fillRef>
        <a:effectRef idx="2">
          <a:schemeClr val="accent1"/>
        </a:effectRef>
        <a:fontRef idx="minor">
          <a:schemeClr val="lt1"/>
        </a:fontRef>
      </a:style>
    </a:spDef>
    <a:lnDef>
      <a:spPr bwMode="auto">
        <a:noFill/>
        <a:ln w="19050" cap="flat" cmpd="sng" algn="ctr">
          <a:solidFill>
            <a:schemeClr val="tx2"/>
          </a:solidFill>
          <a:prstDash val="solid"/>
          <a:round/>
          <a:headEnd type="none" w="med" len="med"/>
          <a:tailEnd type="none" w="med" len="med"/>
        </a:ln>
        <a:effectLst/>
      </a:spPr>
      <a:bodyPr/>
      <a:lstStyle/>
    </a:lnDef>
    <a:txDef>
      <a:spPr>
        <a:noFill/>
        <a:effectLst/>
      </a:spPr>
      <a:bodyPr wrap="square" lIns="0" tIns="0" rIns="0" bIns="0" rtlCol="0">
        <a:noAutofit/>
      </a:bodyPr>
      <a:lstStyle>
        <a:defPPr algn="l" eaLnBrk="0" hangingPunct="0">
          <a:lnSpc>
            <a:spcPts val="1800"/>
          </a:lnSpc>
          <a:defRPr sz="1400" b="1" dirty="0" smtClean="0">
            <a:ea typeface="+mn-ea"/>
            <a:cs typeface="+mn-cs"/>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EsriMapsInfo xmlns="ESRI.ArcGIS.Mapping.OfficeIntegration.PowerPointInfo">
  <Version>Version1</Version>
  <RequiresSignIn>False</RequiresSignIn>
</EsriMapsInfo>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ontentTypeId xmlns="http://schemas.microsoft.com/sharepoint/v3">0x010100E79AFCBEDC7C3149809BC6F9FB5291DD</ContentTypeId>
    <TemplateUrl xmlns="http://schemas.microsoft.com/sharepoint/v3" xsi:nil="true"/>
    <Description0 xmlns="747695CA-BE95-49F2-97F6-28EF370A5422" xsi:nil="true"/>
    <_SourceUrl xmlns="http://schemas.microsoft.com/sharepoint/v3" xsi:nil="true"/>
    <xd_ProgID xmlns="http://schemas.microsoft.com/sharepoint/v3" xsi:nil="true"/>
    <Order xmlns="http://schemas.microsoft.com/sharepoint/v3" xsi:nil="true"/>
    <_SharedFileIndex xmlns="http://schemas.microsoft.com/sharepoint/v3" xsi:nil="true"/>
    <MetaInfo xmlns="http://schemas.microsoft.com/sharepoint/v3"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E79AFCBEDC7C3149809BC6F9FB5291DD" ma:contentTypeVersion="2" ma:contentTypeDescription="Create a new document." ma:contentTypeScope="" ma:versionID="2743c6801682bdbbf4b0b4f2b5b233bb">
  <xsd:schema xmlns:xsd="http://www.w3.org/2001/XMLSchema" xmlns:xs="http://www.w3.org/2001/XMLSchema" xmlns:p="http://schemas.microsoft.com/office/2006/metadata/properties" xmlns:ns1="http://schemas.microsoft.com/sharepoint/v3" xmlns:ns2="747695CA-BE95-49F2-97F6-28EF370A5422" targetNamespace="http://schemas.microsoft.com/office/2006/metadata/properties" ma:root="true" ma:fieldsID="00900f6e9ad4b72187a35926eb4cbcb0" ns1:_="" ns2:_="">
    <xsd:import namespace="http://schemas.microsoft.com/sharepoint/v3"/>
    <xsd:import namespace="747695CA-BE95-49F2-97F6-28EF370A5422"/>
    <xsd:element name="properties">
      <xsd:complexType>
        <xsd:sequence>
          <xsd:element name="documentManagement">
            <xsd:complexType>
              <xsd:all>
                <xsd:element ref="ns2:Description0" minOccurs="0"/>
                <xsd:element ref="ns1:_ModerationComments" minOccurs="0"/>
                <xsd:element ref="ns1:File_x0020_Type" minOccurs="0"/>
                <xsd:element ref="ns1:HTML_x0020_File_x0020_Type" minOccurs="0"/>
                <xsd:element ref="ns1:_SourceUrl" minOccurs="0"/>
                <xsd:element ref="ns1:_SharedFileIndex" minOccurs="0"/>
                <xsd:element ref="ns1:ContentTypeId" minOccurs="0"/>
                <xsd:element ref="ns1:TemplateUrl" minOccurs="0"/>
                <xsd:element ref="ns1:xd_ProgID" minOccurs="0"/>
                <xsd:element ref="ns1:xd_Signature" minOccurs="0"/>
                <xsd:element ref="ns1:ID" minOccurs="0"/>
                <xsd:element ref="ns1:Author" minOccurs="0"/>
                <xsd:element ref="ns1:Editor" minOccurs="0"/>
                <xsd:element ref="ns1:_HasCopyDestinations" minOccurs="0"/>
                <xsd:element ref="ns1:_CopySource" minOccurs="0"/>
                <xsd:element ref="ns1:_ModerationStatus" minOccurs="0"/>
                <xsd:element ref="ns1:FileRef" minOccurs="0"/>
                <xsd:element ref="ns1:FileDirRef" minOccurs="0"/>
                <xsd:element ref="ns1:Last_x0020_Modified" minOccurs="0"/>
                <xsd:element ref="ns1:Created_x0020_Date" minOccurs="0"/>
                <xsd:element ref="ns1:File_x0020_Size" minOccurs="0"/>
                <xsd:element ref="ns1:FSObjType" minOccurs="0"/>
                <xsd:element ref="ns1:SortBehavior" minOccurs="0"/>
                <xsd:element ref="ns1:CheckedOutUserId" minOccurs="0"/>
                <xsd:element ref="ns1:IsCheckedoutToLocal" minOccurs="0"/>
                <xsd:element ref="ns1:CheckoutUser" minOccurs="0"/>
                <xsd:element ref="ns1:UniqueId" minOccurs="0"/>
                <xsd:element ref="ns1:SyncClientId" minOccurs="0"/>
                <xsd:element ref="ns1:ProgId" minOccurs="0"/>
                <xsd:element ref="ns1:ScopeId" minOccurs="0"/>
                <xsd:element ref="ns1:VirusStatus" minOccurs="0"/>
                <xsd:element ref="ns1:CheckedOutTitle" minOccurs="0"/>
                <xsd:element ref="ns1:_CheckinComment" minOccurs="0"/>
                <xsd:element ref="ns1:MetaInfo" minOccurs="0"/>
                <xsd:element ref="ns1:_Level" minOccurs="0"/>
                <xsd:element ref="ns1:_IsCurrentVersion" minOccurs="0"/>
                <xsd:element ref="ns1:ItemChildCount" minOccurs="0"/>
                <xsd:element ref="ns1:FolderChildCount" minOccurs="0"/>
                <xsd:element ref="ns1:owshiddenversion" minOccurs="0"/>
                <xsd:element ref="ns1:_UIVersion" minOccurs="0"/>
                <xsd:element ref="ns1:_UIVersionString" minOccurs="0"/>
                <xsd:element ref="ns1:InstanceID" minOccurs="0"/>
                <xsd:element ref="ns1:Order" minOccurs="0"/>
                <xsd:element ref="ns1:GUID" minOccurs="0"/>
                <xsd:element ref="ns1:WorkflowVersion" minOccurs="0"/>
                <xsd:element ref="ns1:WorkflowInstanceID" minOccurs="0"/>
                <xsd:element ref="ns1:ParentVersionString" minOccurs="0"/>
                <xsd:element ref="ns1:ParentLeafName" minOccurs="0"/>
                <xsd:element ref="ns1:DocConcurrencyNumb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ModerationComments" ma:index="9" nillable="true" ma:displayName="Approver Comments" ma:hidden="true" ma:internalName="_ModerationComments" ma:readOnly="true">
      <xsd:simpleType>
        <xsd:restriction base="dms:Note"/>
      </xsd:simpleType>
    </xsd:element>
    <xsd:element name="File_x0020_Type" ma:index="10" nillable="true" ma:displayName="File Type" ma:hidden="true" ma:internalName="File_x0020_Type" ma:readOnly="true">
      <xsd:simpleType>
        <xsd:restriction base="dms:Text"/>
      </xsd:simpleType>
    </xsd:element>
    <xsd:element name="HTML_x0020_File_x0020_Type" ma:index="11" nillable="true" ma:displayName="HTML File Type" ma:hidden="true" ma:internalName="HTML_x0020_File_x0020_Type" ma:readOnly="true">
      <xsd:simpleType>
        <xsd:restriction base="dms:Text"/>
      </xsd:simpleType>
    </xsd:element>
    <xsd:element name="_SourceUrl" ma:index="12" nillable="true" ma:displayName="Source URL" ma:hidden="true" ma:internalName="_SourceUrl">
      <xsd:simpleType>
        <xsd:restriction base="dms:Text"/>
      </xsd:simpleType>
    </xsd:element>
    <xsd:element name="_SharedFileIndex" ma:index="13" nillable="true" ma:displayName="Shared File Index" ma:hidden="true" ma:internalName="_SharedFileIndex">
      <xsd:simpleType>
        <xsd:restriction base="dms:Text"/>
      </xsd:simpleType>
    </xsd:element>
    <xsd:element name="ContentTypeId" ma:index="14" nillable="true" ma:displayName="Content Type ID" ma:hidden="true" ma:internalName="ContentTypeId" ma:readOnly="true">
      <xsd:simpleType>
        <xsd:restriction base="dms:Unknown"/>
      </xsd:simpleType>
    </xsd:element>
    <xsd:element name="TemplateUrl" ma:index="15" nillable="true" ma:displayName="Template Link" ma:hidden="true" ma:internalName="TemplateUrl">
      <xsd:simpleType>
        <xsd:restriction base="dms:Text"/>
      </xsd:simpleType>
    </xsd:element>
    <xsd:element name="xd_ProgID" ma:index="16" nillable="true" ma:displayName="HTML File Link" ma:hidden="true" ma:internalName="xd_ProgID">
      <xsd:simpleType>
        <xsd:restriction base="dms:Text"/>
      </xsd:simpleType>
    </xsd:element>
    <xsd:element name="xd_Signature" ma:index="17" nillable="true" ma:displayName="Is Signed" ma:hidden="true" ma:internalName="xd_Signature" ma:readOnly="true">
      <xsd:simpleType>
        <xsd:restriction base="dms:Boolean"/>
      </xsd:simpleType>
    </xsd:element>
    <xsd:element name="ID" ma:index="18" nillable="true" ma:displayName="ID" ma:internalName="ID" ma:readOnly="true">
      <xsd:simpleType>
        <xsd:restriction base="dms:Unknown"/>
      </xsd:simpleType>
    </xsd:element>
    <xsd:element name="Author" ma:index="19" nillable="true" ma:displayName="Created By" ma:list="UserInfo" ma:internalName="Auth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 ma:index="20" nillable="true" ma:displayName="Modified By" ma:list="UserInfo" ma:internalName="Edit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HasCopyDestinations" ma:index="21" nillable="true" ma:displayName="Has Copy Destinations" ma:hidden="true" ma:internalName="_HasCopyDestinations" ma:readOnly="true">
      <xsd:simpleType>
        <xsd:restriction base="dms:Boolean"/>
      </xsd:simpleType>
    </xsd:element>
    <xsd:element name="_CopySource" ma:index="22" nillable="true" ma:displayName="Copy Source" ma:internalName="_CopySource" ma:readOnly="true">
      <xsd:simpleType>
        <xsd:restriction base="dms:Text"/>
      </xsd:simpleType>
    </xsd:element>
    <xsd:element name="_ModerationStatus" ma:index="23" nillable="true" ma:displayName="Approval Status" ma:default="0" ma:hidden="true" ma:internalName="_ModerationStatus" ma:readOnly="true">
      <xsd:simpleType>
        <xsd:restriction base="dms:Unknown"/>
      </xsd:simpleType>
    </xsd:element>
    <xsd:element name="FileRef" ma:index="24" nillable="true" ma:displayName="URL Path" ma:hidden="true" ma:list="Docs" ma:internalName="FileRef" ma:readOnly="true" ma:showField="FullUrl">
      <xsd:simpleType>
        <xsd:restriction base="dms:Lookup"/>
      </xsd:simpleType>
    </xsd:element>
    <xsd:element name="FileDirRef" ma:index="25" nillable="true" ma:displayName="Path" ma:hidden="true" ma:list="Docs" ma:internalName="FileDirRef" ma:readOnly="true" ma:showField="DirName">
      <xsd:simpleType>
        <xsd:restriction base="dms:Lookup"/>
      </xsd:simpleType>
    </xsd:element>
    <xsd:element name="Last_x0020_Modified" ma:index="26" nillable="true" ma:displayName="Modified" ma:format="TRUE" ma:hidden="true" ma:list="Docs" ma:internalName="Last_x0020_Modified" ma:readOnly="true" ma:showField="TimeLastModified">
      <xsd:simpleType>
        <xsd:restriction base="dms:Lookup"/>
      </xsd:simpleType>
    </xsd:element>
    <xsd:element name="Created_x0020_Date" ma:index="27" nillable="true" ma:displayName="Created" ma:format="TRUE" ma:hidden="true" ma:list="Docs" ma:internalName="Created_x0020_Date" ma:readOnly="true" ma:showField="TimeCreated">
      <xsd:simpleType>
        <xsd:restriction base="dms:Lookup"/>
      </xsd:simpleType>
    </xsd:element>
    <xsd:element name="File_x0020_Size" ma:index="28" nillable="true" ma:displayName="File Size" ma:format="TRUE" ma:hidden="true" ma:list="Docs" ma:internalName="File_x0020_Size" ma:readOnly="true" ma:showField="SizeInKB">
      <xsd:simpleType>
        <xsd:restriction base="dms:Lookup"/>
      </xsd:simpleType>
    </xsd:element>
    <xsd:element name="FSObjType" ma:index="29" nillable="true" ma:displayName="Item Type" ma:hidden="true" ma:list="Docs" ma:internalName="FSObjType" ma:readOnly="true" ma:showField="FSType">
      <xsd:simpleType>
        <xsd:restriction base="dms:Lookup"/>
      </xsd:simpleType>
    </xsd:element>
    <xsd:element name="SortBehavior" ma:index="30" nillable="true" ma:displayName="Sort Type" ma:hidden="true" ma:list="Docs" ma:internalName="SortBehavior" ma:readOnly="true" ma:showField="SortBehavior">
      <xsd:simpleType>
        <xsd:restriction base="dms:Lookup"/>
      </xsd:simpleType>
    </xsd:element>
    <xsd:element name="CheckedOutUserId" ma:index="32" nillable="true" ma:displayName="ID of the User who has the item Checked Out" ma:hidden="true" ma:list="Docs" ma:internalName="CheckedOutUserId" ma:readOnly="true" ma:showField="CheckoutUserId">
      <xsd:simpleType>
        <xsd:restriction base="dms:Lookup"/>
      </xsd:simpleType>
    </xsd:element>
    <xsd:element name="IsCheckedoutToLocal" ma:index="33" nillable="true" ma:displayName="Is Checked out to local" ma:hidden="true" ma:list="Docs" ma:internalName="IsCheckedoutToLocal" ma:readOnly="true" ma:showField="IsCheckoutToLocal">
      <xsd:simpleType>
        <xsd:restriction base="dms:Lookup"/>
      </xsd:simpleType>
    </xsd:element>
    <xsd:element name="CheckoutUser" ma:index="34" nillable="true" ma:displayName="Checked Out To" ma:list="UserInfo" ma:internalName="CheckoutUse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UniqueId" ma:index="35" nillable="true" ma:displayName="Unique Id" ma:hidden="true" ma:list="Docs" ma:internalName="UniqueId" ma:readOnly="true" ma:showField="UniqueId">
      <xsd:simpleType>
        <xsd:restriction base="dms:Lookup"/>
      </xsd:simpleType>
    </xsd:element>
    <xsd:element name="SyncClientId" ma:index="36" nillable="true" ma:displayName="Client Id" ma:hidden="true" ma:list="Docs" ma:internalName="SyncClientId" ma:readOnly="true" ma:showField="SyncClientId">
      <xsd:simpleType>
        <xsd:restriction base="dms:Lookup"/>
      </xsd:simpleType>
    </xsd:element>
    <xsd:element name="ProgId" ma:index="37" nillable="true" ma:displayName="ProgId" ma:hidden="true" ma:list="Docs" ma:internalName="ProgId" ma:readOnly="true" ma:showField="ProgId">
      <xsd:simpleType>
        <xsd:restriction base="dms:Lookup"/>
      </xsd:simpleType>
    </xsd:element>
    <xsd:element name="ScopeId" ma:index="38" nillable="true" ma:displayName="ScopeId" ma:hidden="true" ma:list="Docs" ma:internalName="ScopeId" ma:readOnly="true" ma:showField="ScopeId">
      <xsd:simpleType>
        <xsd:restriction base="dms:Lookup"/>
      </xsd:simpleType>
    </xsd:element>
    <xsd:element name="VirusStatus" ma:index="39" nillable="true" ma:displayName="Virus Status" ma:format="TRUE" ma:hidden="true" ma:list="Docs" ma:internalName="VirusStatus" ma:readOnly="true" ma:showField="Size">
      <xsd:simpleType>
        <xsd:restriction base="dms:Lookup"/>
      </xsd:simpleType>
    </xsd:element>
    <xsd:element name="CheckedOutTitle" ma:index="40" nillable="true" ma:displayName="Checked Out To" ma:format="TRUE" ma:hidden="true" ma:list="Docs" ma:internalName="CheckedOutTitle" ma:readOnly="true" ma:showField="CheckedOutTitle">
      <xsd:simpleType>
        <xsd:restriction base="dms:Lookup"/>
      </xsd:simpleType>
    </xsd:element>
    <xsd:element name="_CheckinComment" ma:index="41" nillable="true" ma:displayName="Check In Comment" ma:format="TRUE" ma:list="Docs" ma:internalName="_CheckinComment" ma:readOnly="true" ma:showField="CheckinComment">
      <xsd:simpleType>
        <xsd:restriction base="dms:Lookup"/>
      </xsd:simpleType>
    </xsd:element>
    <xsd:element name="MetaInfo" ma:index="54" nillable="true" ma:displayName="Property Bag" ma:hidden="true" ma:list="Docs" ma:internalName="MetaInfo" ma:showField="MetaInfo">
      <xsd:simpleType>
        <xsd:restriction base="dms:Lookup"/>
      </xsd:simpleType>
    </xsd:element>
    <xsd:element name="_Level" ma:index="55" nillable="true" ma:displayName="Level" ma:hidden="true" ma:internalName="_Level" ma:readOnly="true">
      <xsd:simpleType>
        <xsd:restriction base="dms:Unknown"/>
      </xsd:simpleType>
    </xsd:element>
    <xsd:element name="_IsCurrentVersion" ma:index="56" nillable="true" ma:displayName="Is Current Version" ma:hidden="true" ma:internalName="_IsCurrentVersion" ma:readOnly="true">
      <xsd:simpleType>
        <xsd:restriction base="dms:Boolean"/>
      </xsd:simpleType>
    </xsd:element>
    <xsd:element name="ItemChildCount" ma:index="57" nillable="true" ma:displayName="Item Child Count" ma:hidden="true" ma:list="Docs" ma:internalName="ItemChildCount" ma:readOnly="true" ma:showField="ItemChildCount">
      <xsd:simpleType>
        <xsd:restriction base="dms:Lookup"/>
      </xsd:simpleType>
    </xsd:element>
    <xsd:element name="FolderChildCount" ma:index="58" nillable="true" ma:displayName="Folder Child Count" ma:hidden="true" ma:list="Docs" ma:internalName="FolderChildCount" ma:readOnly="true" ma:showField="FolderChildCount">
      <xsd:simpleType>
        <xsd:restriction base="dms:Lookup"/>
      </xsd:simpleType>
    </xsd:element>
    <xsd:element name="owshiddenversion" ma:index="61" nillable="true" ma:displayName="owshiddenversion" ma:hidden="true" ma:internalName="owshiddenversion" ma:readOnly="true">
      <xsd:simpleType>
        <xsd:restriction base="dms:Unknown"/>
      </xsd:simpleType>
    </xsd:element>
    <xsd:element name="_UIVersion" ma:index="62" nillable="true" ma:displayName="UI Version" ma:hidden="true" ma:internalName="_UIVersion" ma:readOnly="true">
      <xsd:simpleType>
        <xsd:restriction base="dms:Unknown"/>
      </xsd:simpleType>
    </xsd:element>
    <xsd:element name="_UIVersionString" ma:index="63" nillable="true" ma:displayName="Version" ma:internalName="_UIVersionString" ma:readOnly="true">
      <xsd:simpleType>
        <xsd:restriction base="dms:Text"/>
      </xsd:simpleType>
    </xsd:element>
    <xsd:element name="InstanceID" ma:index="64" nillable="true" ma:displayName="Instance ID" ma:hidden="true" ma:internalName="InstanceID" ma:readOnly="true">
      <xsd:simpleType>
        <xsd:restriction base="dms:Unknown"/>
      </xsd:simpleType>
    </xsd:element>
    <xsd:element name="Order" ma:index="65" nillable="true" ma:displayName="Order" ma:hidden="true" ma:internalName="Order">
      <xsd:simpleType>
        <xsd:restriction base="dms:Number"/>
      </xsd:simpleType>
    </xsd:element>
    <xsd:element name="GUID" ma:index="66" nillable="true" ma:displayName="GUID" ma:hidden="true" ma:internalName="GUID" ma:readOnly="true">
      <xsd:simpleType>
        <xsd:restriction base="dms:Unknown"/>
      </xsd:simpleType>
    </xsd:element>
    <xsd:element name="WorkflowVersion" ma:index="67" nillable="true" ma:displayName="Workflow Version" ma:hidden="true" ma:internalName="WorkflowVersion" ma:readOnly="true">
      <xsd:simpleType>
        <xsd:restriction base="dms:Unknown"/>
      </xsd:simpleType>
    </xsd:element>
    <xsd:element name="WorkflowInstanceID" ma:index="68" nillable="true" ma:displayName="Workflow Instance ID" ma:hidden="true" ma:internalName="WorkflowInstanceID" ma:readOnly="true">
      <xsd:simpleType>
        <xsd:restriction base="dms:Unknown"/>
      </xsd:simpleType>
    </xsd:element>
    <xsd:element name="ParentVersionString" ma:index="69" nillable="true" ma:displayName="Source Version (Converted Document)" ma:hidden="true" ma:list="Docs" ma:internalName="ParentVersionString" ma:readOnly="true" ma:showField="ParentVersionString">
      <xsd:simpleType>
        <xsd:restriction base="dms:Lookup"/>
      </xsd:simpleType>
    </xsd:element>
    <xsd:element name="ParentLeafName" ma:index="70" nillable="true" ma:displayName="Source Name (Converted Document)" ma:hidden="true" ma:list="Docs" ma:internalName="ParentLeafName" ma:readOnly="true" ma:showField="ParentLeafName">
      <xsd:simpleType>
        <xsd:restriction base="dms:Lookup"/>
      </xsd:simpleType>
    </xsd:element>
    <xsd:element name="DocConcurrencyNumber" ma:index="71" nillable="true" ma:displayName="Document Concurrency Number" ma:hidden="true" ma:list="Docs" ma:internalName="DocConcurrencyNumber" ma:readOnly="true" ma:showField="DocConcurrencyNumber">
      <xsd:simpleType>
        <xsd:restriction base="dms:Lookup"/>
      </xsd:simpleType>
    </xsd:element>
  </xsd:schema>
  <xsd:schema xmlns:xsd="http://www.w3.org/2001/XMLSchema" xmlns:xs="http://www.w3.org/2001/XMLSchema" xmlns:dms="http://schemas.microsoft.com/office/2006/documentManagement/types" xmlns:pc="http://schemas.microsoft.com/office/infopath/2007/PartnerControls" targetNamespace="747695CA-BE95-49F2-97F6-28EF370A5422" elementFormDefault="qualified">
    <xsd:import namespace="http://schemas.microsoft.com/office/2006/documentManagement/types"/>
    <xsd:import namespace="http://schemas.microsoft.com/office/infopath/2007/PartnerControls"/>
    <xsd:element name="Description0" ma:index="4" nillable="true" ma:displayName="Description" ma:internalName="Description0">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0B39F5-CC2A-4239-A2A4-EA3E682CDAD6}">
  <ds:schemaRefs>
    <ds:schemaRef ds:uri="ESRI.ArcGIS.Mapping.OfficeIntegration.PowerPointInfo"/>
  </ds:schemaRefs>
</ds:datastoreItem>
</file>

<file path=customXml/itemProps2.xml><?xml version="1.0" encoding="utf-8"?>
<ds:datastoreItem xmlns:ds="http://schemas.openxmlformats.org/officeDocument/2006/customXml" ds:itemID="{ECF9936E-57A3-4E9D-9085-886CBF5604F7}">
  <ds:schemaRefs>
    <ds:schemaRef ds:uri="http://schemas.microsoft.com/sharepoint/v3/contenttype/forms"/>
  </ds:schemaRefs>
</ds:datastoreItem>
</file>

<file path=customXml/itemProps3.xml><?xml version="1.0" encoding="utf-8"?>
<ds:datastoreItem xmlns:ds="http://schemas.openxmlformats.org/officeDocument/2006/customXml" ds:itemID="{ED3CF66B-EF2D-4224-AFB2-70099E833962}">
  <ds:schemaRefs>
    <ds:schemaRef ds:uri="http://schemas.microsoft.com/office/2006/metadata/properties"/>
    <ds:schemaRef ds:uri="http://schemas.microsoft.com/office/infopath/2007/PartnerControls"/>
    <ds:schemaRef ds:uri="http://schemas.microsoft.com/sharepoint/v3"/>
    <ds:schemaRef ds:uri="747695CA-BE95-49F2-97F6-28EF370A5422"/>
  </ds:schemaRefs>
</ds:datastoreItem>
</file>

<file path=customXml/itemProps4.xml><?xml version="1.0" encoding="utf-8"?>
<ds:datastoreItem xmlns:ds="http://schemas.openxmlformats.org/officeDocument/2006/customXml" ds:itemID="{3FC95DB5-9978-44F3-8A63-8DA60AB60F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47695CA-BE95-49F2-97F6-28EF370A54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Esri_Corporate_Template_16x9.pptx</Template>
  <TotalTime>0</TotalTime>
  <Words>429</Words>
  <Application>Microsoft Macintosh PowerPoint</Application>
  <PresentationFormat>Custom</PresentationFormat>
  <Paragraphs>153</Paragraphs>
  <Slides>17</Slides>
  <Notes>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Esri_Corporate_Template</vt:lpstr>
      <vt:lpstr>Using Web Workers and Processors to Bend Data to Your Will</vt:lpstr>
      <vt:lpstr>PowerPoint Presentation</vt:lpstr>
      <vt:lpstr>Intro to Workers</vt:lpstr>
      <vt:lpstr>JavaScript and multi-threading</vt:lpstr>
      <vt:lpstr>PowerPoint Presentation</vt:lpstr>
      <vt:lpstr>Use cases</vt:lpstr>
      <vt:lpstr>PowerPoint Presentation</vt:lpstr>
      <vt:lpstr>PowerPoint Presentation</vt:lpstr>
      <vt:lpstr>Workers  postMessage  message – serializable object  transfers – transferable object (typed array)  onmessage – message event listener  event.data</vt:lpstr>
      <vt:lpstr>WorkerClient  wraps Worker and adds Promises  postMessage  Promise  importScripts  Promise  addWorkerCallback  Promise  ‘message’– message event</vt:lpstr>
      <vt:lpstr>Feature detection</vt:lpstr>
      <vt:lpstr>Processors</vt:lpstr>
      <vt:lpstr>PowerPoint Presentation</vt:lpstr>
      <vt:lpstr>Processor</vt:lpstr>
      <vt:lpstr>Spatial Index</vt:lpstr>
      <vt:lpstr>Index &amp; Rendering Demos</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2013-03-05T23:32:50Z</dcterms:created>
  <dcterms:modified xsi:type="dcterms:W3CDTF">2014-03-18T01:12:40Z</dcterms:modified>
</cp:coreProperties>
</file>